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1" r:id="rId4"/>
    <p:sldId id="282" r:id="rId5"/>
    <p:sldId id="283" r:id="rId6"/>
    <p:sldId id="284" r:id="rId7"/>
    <p:sldId id="265" r:id="rId8"/>
    <p:sldId id="259" r:id="rId9"/>
    <p:sldId id="260" r:id="rId10"/>
    <p:sldId id="261" r:id="rId11"/>
    <p:sldId id="262" r:id="rId12"/>
    <p:sldId id="266" r:id="rId13"/>
    <p:sldId id="275" r:id="rId14"/>
    <p:sldId id="276" r:id="rId15"/>
    <p:sldId id="267" r:id="rId16"/>
    <p:sldId id="269" r:id="rId17"/>
    <p:sldId id="270" r:id="rId18"/>
    <p:sldId id="268" r:id="rId19"/>
    <p:sldId id="271" r:id="rId20"/>
    <p:sldId id="272" r:id="rId21"/>
    <p:sldId id="273" r:id="rId22"/>
    <p:sldId id="274" r:id="rId23"/>
    <p:sldId id="277" r:id="rId24"/>
    <p:sldId id="278" r:id="rId25"/>
    <p:sldId id="279" r:id="rId26"/>
    <p:sldId id="280" r:id="rId27"/>
    <p:sldId id="285" r:id="rId28"/>
    <p:sldId id="286" r:id="rId29"/>
    <p:sldId id="2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7F6A-0622-4DDD-AE16-AD58FACA2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266824"/>
            <a:ext cx="12191999" cy="2314575"/>
          </a:xfrm>
        </p:spPr>
        <p:txBody>
          <a:bodyPr/>
          <a:lstStyle/>
          <a:p>
            <a:pPr algn="ctr"/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IoT based Smart Helmet System Measuring Blood Alcohol Concentration(BAC) for Accident Detection and Notification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4963E-D314-4399-986E-64D2FAF92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81399"/>
            <a:ext cx="12191999" cy="3276601"/>
          </a:xfrm>
        </p:spPr>
        <p:txBody>
          <a:bodyPr/>
          <a:lstStyle/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Presented By:                                                              Supervisor</a:t>
            </a:r>
            <a:r>
              <a:rPr lang="en-US" sz="1800" dirty="0">
                <a:solidFill>
                  <a:schemeClr val="tx1"/>
                </a:solidFill>
              </a:rPr>
              <a:t>:                                       </a:t>
            </a:r>
            <a:r>
              <a:rPr lang="en-US" sz="1600" dirty="0">
                <a:solidFill>
                  <a:schemeClr val="tx1"/>
                </a:solidFill>
              </a:rPr>
              <a:t>External:</a:t>
            </a:r>
            <a:r>
              <a:rPr lang="en-US" sz="1800" dirty="0">
                <a:solidFill>
                  <a:schemeClr val="tx1"/>
                </a:solidFill>
              </a:rPr>
              <a:t>           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                                                                          </a:t>
            </a:r>
            <a:r>
              <a:rPr lang="en-US" dirty="0">
                <a:solidFill>
                  <a:schemeClr val="tx1"/>
                </a:solidFill>
              </a:rPr>
              <a:t>                                                                                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                                                                                       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                                                                               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E6EF2-EE9F-47CB-BF0F-C90925E2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0"/>
            <a:ext cx="1514475" cy="1514475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254EA76-66E3-49EF-A7B6-BABDACF4E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80941"/>
              </p:ext>
            </p:extLst>
          </p:nvPr>
        </p:nvGraphicFramePr>
        <p:xfrm>
          <a:off x="192085" y="4504688"/>
          <a:ext cx="4532315" cy="181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575">
                  <a:extLst>
                    <a:ext uri="{9D8B030D-6E8A-4147-A177-3AD203B41FA5}">
                      <a16:colId xmlns:a16="http://schemas.microsoft.com/office/drawing/2014/main" val="2776094584"/>
                    </a:ext>
                  </a:extLst>
                </a:gridCol>
                <a:gridCol w="3009740">
                  <a:extLst>
                    <a:ext uri="{9D8B030D-6E8A-4147-A177-3AD203B41FA5}">
                      <a16:colId xmlns:a16="http://schemas.microsoft.com/office/drawing/2014/main" val="3930644157"/>
                    </a:ext>
                  </a:extLst>
                </a:gridCol>
              </a:tblGrid>
              <a:tr h="320039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59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19-40418-1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ABIR IBRAHIM BIN MONIR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36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19-39383-1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MD SALEM AHMED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05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19-40018-1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KAJOL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8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19-40450-1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ABDUR RAHAMAN TUTUL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179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7D9CFD-3C7C-4480-B597-DCF21C533287}"/>
              </a:ext>
            </a:extLst>
          </p:cNvPr>
          <p:cNvSpPr txBox="1"/>
          <p:nvPr/>
        </p:nvSpPr>
        <p:spPr>
          <a:xfrm>
            <a:off x="4830113" y="4395403"/>
            <a:ext cx="4468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MAHFUJUR RAHMAN</a:t>
            </a:r>
          </a:p>
          <a:p>
            <a:r>
              <a:rPr lang="en-US" sz="1600" dirty="0"/>
              <a:t>Department of Computer Science</a:t>
            </a:r>
          </a:p>
          <a:p>
            <a:r>
              <a:rPr lang="en-US" sz="1600" dirty="0"/>
              <a:t>Faculty of Science &amp; Information Technology</a:t>
            </a:r>
          </a:p>
          <a:p>
            <a:r>
              <a:rPr lang="en-US" sz="1600" dirty="0"/>
              <a:t>American International University-</a:t>
            </a:r>
          </a:p>
          <a:p>
            <a:r>
              <a:rPr lang="en-US" sz="1600" dirty="0"/>
              <a:t>Bangladesh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4B64C-3BA9-4C80-8B7E-868BB9C9910C}"/>
              </a:ext>
            </a:extLst>
          </p:cNvPr>
          <p:cNvSpPr txBox="1"/>
          <p:nvPr/>
        </p:nvSpPr>
        <p:spPr>
          <a:xfrm>
            <a:off x="8557592" y="4333461"/>
            <a:ext cx="3634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effectLst/>
                <a:latin typeface="+mj-lt"/>
              </a:rPr>
              <a:t>SHARFUDDIN MAHMOOD</a:t>
            </a:r>
          </a:p>
          <a:p>
            <a:r>
              <a:rPr lang="en-US" sz="1600" dirty="0">
                <a:latin typeface="+mj-lt"/>
              </a:rPr>
              <a:t>Department of Computer Science</a:t>
            </a:r>
          </a:p>
          <a:p>
            <a:r>
              <a:rPr lang="en-US" sz="1600" dirty="0">
                <a:latin typeface="+mj-lt"/>
              </a:rPr>
              <a:t>Faculty of Science &amp; Information Technology</a:t>
            </a:r>
          </a:p>
          <a:p>
            <a:r>
              <a:rPr lang="en-US" sz="1600" dirty="0">
                <a:latin typeface="+mj-lt"/>
              </a:rPr>
              <a:t>American International University-</a:t>
            </a:r>
          </a:p>
          <a:p>
            <a:r>
              <a:rPr lang="en-US" sz="1600" dirty="0">
                <a:latin typeface="+mj-lt"/>
              </a:rPr>
              <a:t>Bangladesh</a:t>
            </a:r>
          </a:p>
          <a:p>
            <a:endParaRPr lang="en-US" sz="1600" i="0" dirty="0">
              <a:effectLst/>
              <a:latin typeface="+mj-lt"/>
            </a:endParaRPr>
          </a:p>
          <a:p>
            <a:endParaRPr lang="en-US" sz="1600" dirty="0">
              <a:latin typeface="+mj-lt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7517838-B0E5-4058-B864-F84EB0A9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fld id="{521C46AA-C240-453B-9DEA-16333F18965B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95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6230-0816-4696-B997-BCDC0558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(cont’d)</a:t>
            </a:r>
            <a:br>
              <a:rPr lang="en-IN" sz="3600" dirty="0"/>
            </a:br>
            <a:r>
              <a:rPr lang="en-IN" sz="3600" dirty="0">
                <a:solidFill>
                  <a:schemeClr val="tx1"/>
                </a:solidFill>
                <a:latin typeface="+mn-lt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DD64-8814-421C-BAFF-2698E817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383213" cy="419548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"Design and Implementation of a Smart Bike Accident Detection System" is a research paper that describes the design and implementation of a system for detecting accidents involving bicycles.[3]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authors of this thesis paper”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Accident Detection and Reporting System using Internet of Things” aim to design and implement an accident detection and reporting system using Internet of Things (IoT) technologies.[4]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mprove the speed and efficiency of accident reporting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Response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order to reduce fatalities and injuries caused by traffic accidents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2AD50-C9BD-4D3C-B476-531824377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330" y="897929"/>
            <a:ext cx="3676650" cy="245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CFC7D-D9A4-45BF-8215-5F1EF29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720" y="3508972"/>
            <a:ext cx="4477968" cy="32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8F39-368A-4609-B16F-A11333D2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(cont’d)</a:t>
            </a:r>
            <a:br>
              <a:rPr lang="en-IN" sz="3600" dirty="0"/>
            </a:br>
            <a:r>
              <a:rPr lang="en-IN" sz="3600" dirty="0">
                <a:solidFill>
                  <a:schemeClr val="tx1"/>
                </a:solidFill>
                <a:latin typeface="+mn-lt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5F52A-9BBA-4EB7-AFEA-6CA52DA4F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052918"/>
            <a:ext cx="5029201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proposed thesis paper “Smart Helmet with Cloud GPS GSM Technology for Accident and Alcohol Detection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presents a design for a smart helmet system that is intended to improve the safety of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motorcyclists.[5]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esigned to detect accidents using MEMS sensors( detect changes in pressure applied to the helmet, and are able to identify when an accident has occurred)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alcohol sensor, known as an MQ3 sensor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46C56-9DC6-40DD-BB5F-B2D5FD3A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1853248"/>
            <a:ext cx="6643503" cy="33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7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8F39-368A-4609-B16F-A11333D2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&amp; Components</a:t>
            </a:r>
            <a:b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60CD37-A4B4-4085-A3BC-151B1C6D6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79176"/>
            <a:ext cx="8947521" cy="4231342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E3DF49-EE06-46CF-AD55-D18FFAECEFC1}"/>
              </a:ext>
            </a:extLst>
          </p:cNvPr>
          <p:cNvSpPr/>
          <p:nvPr/>
        </p:nvSpPr>
        <p:spPr>
          <a:xfrm>
            <a:off x="125505" y="5864559"/>
            <a:ext cx="11358283" cy="651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8455" marR="0" indent="179705">
              <a:lnSpc>
                <a:spcPct val="103000"/>
              </a:lnSpc>
              <a:spcBef>
                <a:spcPts val="0"/>
              </a:spcBef>
              <a:spcAft>
                <a:spcPts val="25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Proposed system is divided into mainly two modules </a:t>
            </a:r>
          </a:p>
          <a:p>
            <a:pPr marL="338455" marR="0" indent="179705">
              <a:lnSpc>
                <a:spcPct val="103000"/>
              </a:lnSpc>
              <a:spcBef>
                <a:spcPts val="0"/>
              </a:spcBef>
              <a:spcAft>
                <a:spcPts val="25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the transmitter module and the receiver module.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10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8F39-368A-4609-B16F-A11333D2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&amp; Components</a:t>
            </a:r>
            <a:b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E3DF49-EE06-46CF-AD55-D18FFAECEFC1}"/>
              </a:ext>
            </a:extLst>
          </p:cNvPr>
          <p:cNvSpPr/>
          <p:nvPr/>
        </p:nvSpPr>
        <p:spPr>
          <a:xfrm>
            <a:off x="125505" y="5864559"/>
            <a:ext cx="11358283" cy="651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8455" marR="0" indent="179705">
              <a:lnSpc>
                <a:spcPct val="103000"/>
              </a:lnSpc>
              <a:spcBef>
                <a:spcPts val="0"/>
              </a:spcBef>
              <a:spcAft>
                <a:spcPts val="25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Proposed system is divided into mainly two modules </a:t>
            </a:r>
          </a:p>
          <a:p>
            <a:pPr marL="338455" marR="0" indent="179705">
              <a:lnSpc>
                <a:spcPct val="103000"/>
              </a:lnSpc>
              <a:spcBef>
                <a:spcPts val="0"/>
              </a:spcBef>
              <a:spcAft>
                <a:spcPts val="25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the transmitter module and the receiver module.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BBDA63-6533-4EF2-BC5F-103B4D7BA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614" y="1631934"/>
            <a:ext cx="4983893" cy="372575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1688B-E66B-47C3-BB49-FA77822F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85" y="1319342"/>
            <a:ext cx="3921401" cy="43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6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8F39-368A-4609-B16F-A11333D2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&amp; Components</a:t>
            </a:r>
            <a:b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FB1DC-FB4A-404D-AE8C-AB6EC71E0510}"/>
              </a:ext>
            </a:extLst>
          </p:cNvPr>
          <p:cNvSpPr/>
          <p:nvPr/>
        </p:nvSpPr>
        <p:spPr>
          <a:xfrm>
            <a:off x="726141" y="1788680"/>
            <a:ext cx="5728447" cy="5248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Components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MQ-3 Alcohol Sensor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Active Speaker Buzzer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 R3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Vibration Sensor Module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NEO-6M GPS Module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Force Sensor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nRF24L01+ Wireless Module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LCD Display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GSM SIM 900 A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Led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4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8F39-368A-4609-B16F-A11333D2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54" y="175701"/>
            <a:ext cx="9994993" cy="1148834"/>
          </a:xfrm>
        </p:spPr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&amp; Components (cont’d)</a:t>
            </a:r>
            <a:br>
              <a:rPr lang="en-IN" sz="3600" dirty="0"/>
            </a:br>
            <a:r>
              <a:rPr lang="en-IN" sz="3600" b="1" dirty="0">
                <a:solidFill>
                  <a:schemeClr val="tx1"/>
                </a:solidFill>
                <a:latin typeface="+mn-lt"/>
              </a:rPr>
              <a:t> 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89FF2D-5397-44C6-A578-FF9F28D3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8" y="1662295"/>
            <a:ext cx="4418677" cy="470264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6C33EB8-EB05-410C-B8B1-553635BBAD87}"/>
              </a:ext>
            </a:extLst>
          </p:cNvPr>
          <p:cNvSpPr/>
          <p:nvPr/>
        </p:nvSpPr>
        <p:spPr>
          <a:xfrm>
            <a:off x="7285690" y="1947613"/>
            <a:ext cx="2611612" cy="404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4C1791-38A2-4A51-AC92-F1874EF8F1DD}"/>
              </a:ext>
            </a:extLst>
          </p:cNvPr>
          <p:cNvSpPr/>
          <p:nvPr/>
        </p:nvSpPr>
        <p:spPr>
          <a:xfrm>
            <a:off x="7285690" y="2766588"/>
            <a:ext cx="3065080" cy="408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983F49-CA85-4860-8E10-4CBFBC43E0F4}"/>
              </a:ext>
            </a:extLst>
          </p:cNvPr>
          <p:cNvSpPr/>
          <p:nvPr/>
        </p:nvSpPr>
        <p:spPr>
          <a:xfrm>
            <a:off x="7341209" y="4535617"/>
            <a:ext cx="2825482" cy="408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4E2FC1C-3C64-45F5-850F-D59CB6594F6A}"/>
              </a:ext>
            </a:extLst>
          </p:cNvPr>
          <p:cNvSpPr/>
          <p:nvPr/>
        </p:nvSpPr>
        <p:spPr>
          <a:xfrm>
            <a:off x="7336303" y="5321119"/>
            <a:ext cx="3403862" cy="408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B72BF6-804F-49D7-9EBE-936A7F750834}"/>
              </a:ext>
            </a:extLst>
          </p:cNvPr>
          <p:cNvSpPr/>
          <p:nvPr/>
        </p:nvSpPr>
        <p:spPr>
          <a:xfrm>
            <a:off x="7313997" y="3702455"/>
            <a:ext cx="3390672" cy="408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3DF448-C0CD-4C7F-863E-99D95AAB9237}"/>
              </a:ext>
            </a:extLst>
          </p:cNvPr>
          <p:cNvSpPr txBox="1"/>
          <p:nvPr/>
        </p:nvSpPr>
        <p:spPr>
          <a:xfrm>
            <a:off x="7285690" y="194891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Helmet Wear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EC3327-11B7-421A-AA9A-B738B3D40315}"/>
              </a:ext>
            </a:extLst>
          </p:cNvPr>
          <p:cNvSpPr txBox="1"/>
          <p:nvPr/>
        </p:nvSpPr>
        <p:spPr>
          <a:xfrm>
            <a:off x="7285690" y="2757465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Current Location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4519C6-6D87-4FE9-A55F-3FC7064B37F0}"/>
              </a:ext>
            </a:extLst>
          </p:cNvPr>
          <p:cNvSpPr txBox="1"/>
          <p:nvPr/>
        </p:nvSpPr>
        <p:spPr>
          <a:xfrm>
            <a:off x="7313997" y="370245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Alcohol Under Range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BB942E-DED3-4BAA-8625-5969D6034771}"/>
              </a:ext>
            </a:extLst>
          </p:cNvPr>
          <p:cNvSpPr txBox="1"/>
          <p:nvPr/>
        </p:nvSpPr>
        <p:spPr>
          <a:xfrm>
            <a:off x="7336303" y="4555205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Force </a:t>
            </a:r>
            <a:r>
              <a:rPr lang="en-US" dirty="0" err="1"/>
              <a:t>Occured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97C920-8BDF-499E-A423-78B3E527A444}"/>
              </a:ext>
            </a:extLst>
          </p:cNvPr>
          <p:cNvSpPr txBox="1"/>
          <p:nvPr/>
        </p:nvSpPr>
        <p:spPr>
          <a:xfrm>
            <a:off x="7474271" y="5321119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Message &amp; Call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C19DB2AF-60EA-4B61-A54D-F825D0D407E6}"/>
              </a:ext>
            </a:extLst>
          </p:cNvPr>
          <p:cNvSpPr/>
          <p:nvPr/>
        </p:nvSpPr>
        <p:spPr>
          <a:xfrm>
            <a:off x="8283389" y="2351778"/>
            <a:ext cx="179294" cy="3952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738BF37E-CB86-41E1-B2EE-468ABB7CFAE8}"/>
              </a:ext>
            </a:extLst>
          </p:cNvPr>
          <p:cNvSpPr/>
          <p:nvPr/>
        </p:nvSpPr>
        <p:spPr>
          <a:xfrm>
            <a:off x="8283389" y="3176327"/>
            <a:ext cx="179294" cy="5040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F9AF9F97-4274-49EC-B7C4-B23D6BDBEB48}"/>
              </a:ext>
            </a:extLst>
          </p:cNvPr>
          <p:cNvSpPr/>
          <p:nvPr/>
        </p:nvSpPr>
        <p:spPr>
          <a:xfrm>
            <a:off x="8283389" y="4118332"/>
            <a:ext cx="179294" cy="4085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C84282D7-F7FB-484A-A770-6AB9D0B15560}"/>
              </a:ext>
            </a:extLst>
          </p:cNvPr>
          <p:cNvSpPr/>
          <p:nvPr/>
        </p:nvSpPr>
        <p:spPr>
          <a:xfrm>
            <a:off x="8283389" y="4971082"/>
            <a:ext cx="179294" cy="3395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08ECAD-2B8B-438B-80EE-0E8CC3F6723A}"/>
              </a:ext>
            </a:extLst>
          </p:cNvPr>
          <p:cNvSpPr txBox="1"/>
          <p:nvPr/>
        </p:nvSpPr>
        <p:spPr>
          <a:xfrm>
            <a:off x="2130502" y="6338046"/>
            <a:ext cx="307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Transmitter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28B430-0E6F-4DF9-9CF5-0191437099D2}"/>
              </a:ext>
            </a:extLst>
          </p:cNvPr>
          <p:cNvCxnSpPr/>
          <p:nvPr/>
        </p:nvCxnSpPr>
        <p:spPr>
          <a:xfrm>
            <a:off x="3074894" y="3935506"/>
            <a:ext cx="0" cy="1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40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8F39-368A-4609-B16F-A11333D2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54" y="175701"/>
            <a:ext cx="10120499" cy="1375330"/>
          </a:xfrm>
        </p:spPr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&amp; Components (cont’d)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C33EB8-EB05-410C-B8B1-553635BBAD87}"/>
              </a:ext>
            </a:extLst>
          </p:cNvPr>
          <p:cNvSpPr/>
          <p:nvPr/>
        </p:nvSpPr>
        <p:spPr>
          <a:xfrm>
            <a:off x="7042088" y="1967000"/>
            <a:ext cx="2811877" cy="404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4C1791-38A2-4A51-AC92-F1874EF8F1DD}"/>
              </a:ext>
            </a:extLst>
          </p:cNvPr>
          <p:cNvSpPr/>
          <p:nvPr/>
        </p:nvSpPr>
        <p:spPr>
          <a:xfrm>
            <a:off x="7100588" y="2756786"/>
            <a:ext cx="2694878" cy="408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B72BF6-804F-49D7-9EBE-936A7F750834}"/>
              </a:ext>
            </a:extLst>
          </p:cNvPr>
          <p:cNvSpPr/>
          <p:nvPr/>
        </p:nvSpPr>
        <p:spPr>
          <a:xfrm>
            <a:off x="7659739" y="3691862"/>
            <a:ext cx="1426591" cy="408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3DF448-C0CD-4C7F-863E-99D95AAB9237}"/>
              </a:ext>
            </a:extLst>
          </p:cNvPr>
          <p:cNvSpPr txBox="1"/>
          <p:nvPr/>
        </p:nvSpPr>
        <p:spPr>
          <a:xfrm>
            <a:off x="7008598" y="1993715"/>
            <a:ext cx="296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Read Message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EC3327-11B7-421A-AA9A-B738B3D40315}"/>
              </a:ext>
            </a:extLst>
          </p:cNvPr>
          <p:cNvSpPr txBox="1"/>
          <p:nvPr/>
        </p:nvSpPr>
        <p:spPr>
          <a:xfrm>
            <a:off x="7285690" y="2757465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pass bike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4519C6-6D87-4FE9-A55F-3FC7064B37F0}"/>
              </a:ext>
            </a:extLst>
          </p:cNvPr>
          <p:cNvSpPr txBox="1"/>
          <p:nvPr/>
        </p:nvSpPr>
        <p:spPr>
          <a:xfrm>
            <a:off x="7776558" y="3711451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Bike Start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C19DB2AF-60EA-4B61-A54D-F825D0D407E6}"/>
              </a:ext>
            </a:extLst>
          </p:cNvPr>
          <p:cNvSpPr/>
          <p:nvPr/>
        </p:nvSpPr>
        <p:spPr>
          <a:xfrm>
            <a:off x="8283389" y="2382635"/>
            <a:ext cx="179294" cy="3643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738BF37E-CB86-41E1-B2EE-468ABB7CFAE8}"/>
              </a:ext>
            </a:extLst>
          </p:cNvPr>
          <p:cNvSpPr/>
          <p:nvPr/>
        </p:nvSpPr>
        <p:spPr>
          <a:xfrm>
            <a:off x="8283389" y="3176327"/>
            <a:ext cx="179294" cy="50406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8DC1A2-6F1A-4B1C-A99F-25E0F8717B2C}"/>
              </a:ext>
            </a:extLst>
          </p:cNvPr>
          <p:cNvSpPr txBox="1"/>
          <p:nvPr/>
        </p:nvSpPr>
        <p:spPr>
          <a:xfrm>
            <a:off x="1592621" y="6193740"/>
            <a:ext cx="307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Receiver </a:t>
            </a:r>
            <a:endParaRPr lang="en-IN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62ADA-24D5-4E12-88C0-B6824ECA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93" y="1612732"/>
            <a:ext cx="4130398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4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8F39-368A-4609-B16F-A11333D2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54" y="175700"/>
            <a:ext cx="9923275" cy="1321406"/>
          </a:xfrm>
        </p:spPr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&amp; Components (cont’d)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511DC-C600-4E52-B5C1-A7B34BBE446F}"/>
              </a:ext>
            </a:extLst>
          </p:cNvPr>
          <p:cNvSpPr txBox="1"/>
          <p:nvPr/>
        </p:nvSpPr>
        <p:spPr>
          <a:xfrm>
            <a:off x="393837" y="1673975"/>
            <a:ext cx="3100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FUNCTIONALITIES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218D2A7-4761-4DAA-929A-AB60CC011F40}"/>
              </a:ext>
            </a:extLst>
          </p:cNvPr>
          <p:cNvSpPr txBox="1">
            <a:spLocks/>
          </p:cNvSpPr>
          <p:nvPr/>
        </p:nvSpPr>
        <p:spPr>
          <a:xfrm>
            <a:off x="475784" y="2237582"/>
            <a:ext cx="9923275" cy="3732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alcohol sensor tells whether the rider was in normal state or drunken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Force sensor detects the accidents based on the pressure applied on the helmet.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Transmitter pass  signal when alcohol under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system should be able to detect the accident spot based on latitude on longitude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system should be able to send the text message and call  to the emergency canter and family members</a:t>
            </a:r>
          </a:p>
          <a:p>
            <a:r>
              <a:rPr lang="en-IN" sz="1800" b="1" dirty="0">
                <a:solidFill>
                  <a:schemeClr val="tx1"/>
                </a:solidFill>
                <a:latin typeface="+mn-lt"/>
              </a:rPr>
              <a:t> </a:t>
            </a:r>
            <a:br>
              <a:rPr lang="en-IN" sz="1800" b="1" dirty="0">
                <a:solidFill>
                  <a:schemeClr val="tx1"/>
                </a:solidFill>
                <a:latin typeface="+mn-lt"/>
              </a:rPr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728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854C32-785C-42CA-A948-1F415BD455B0}"/>
              </a:ext>
            </a:extLst>
          </p:cNvPr>
          <p:cNvSpPr txBox="1">
            <a:spLocks/>
          </p:cNvSpPr>
          <p:nvPr/>
        </p:nvSpPr>
        <p:spPr>
          <a:xfrm>
            <a:off x="393837" y="231336"/>
            <a:ext cx="9144000" cy="109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 Details (cont’d)</a:t>
            </a:r>
            <a:b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731D8-97A9-47E9-A1EB-61A8820F14B2}"/>
              </a:ext>
            </a:extLst>
          </p:cNvPr>
          <p:cNvSpPr txBox="1"/>
          <p:nvPr/>
        </p:nvSpPr>
        <p:spPr>
          <a:xfrm>
            <a:off x="475784" y="1130615"/>
            <a:ext cx="481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Smart Helmet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ACBCA-BB97-4732-BFB6-4E45195A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1" y="1499948"/>
            <a:ext cx="5439166" cy="4730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43A8D4-2DC6-4094-96E7-988354B0E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71" y="1534239"/>
            <a:ext cx="5563082" cy="4696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14C0DE-749B-46E5-B3F1-056DAE704C85}"/>
              </a:ext>
            </a:extLst>
          </p:cNvPr>
          <p:cNvSpPr txBox="1"/>
          <p:nvPr/>
        </p:nvSpPr>
        <p:spPr>
          <a:xfrm>
            <a:off x="307211" y="6330144"/>
            <a:ext cx="750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Initialize All Global Variable  and Pin configuration with Arduino Uno Board</a:t>
            </a:r>
          </a:p>
        </p:txBody>
      </p:sp>
    </p:spTree>
    <p:extLst>
      <p:ext uri="{BB962C8B-B14F-4D97-AF65-F5344CB8AC3E}">
        <p14:creationId xmlns:p14="http://schemas.microsoft.com/office/powerpoint/2010/main" val="347763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854C32-785C-42CA-A948-1F415BD455B0}"/>
              </a:ext>
            </a:extLst>
          </p:cNvPr>
          <p:cNvSpPr txBox="1">
            <a:spLocks/>
          </p:cNvSpPr>
          <p:nvPr/>
        </p:nvSpPr>
        <p:spPr>
          <a:xfrm>
            <a:off x="393837" y="231336"/>
            <a:ext cx="9144000" cy="109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Details (cont’d)</a:t>
            </a:r>
            <a:b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731D8-97A9-47E9-A1EB-61A8820F14B2}"/>
              </a:ext>
            </a:extLst>
          </p:cNvPr>
          <p:cNvSpPr txBox="1"/>
          <p:nvPr/>
        </p:nvSpPr>
        <p:spPr>
          <a:xfrm>
            <a:off x="475784" y="1130615"/>
            <a:ext cx="481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Smart Helmet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0E0DC5-388E-472F-ACCF-31929A56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1926515"/>
            <a:ext cx="6171077" cy="4306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F7361-E2C5-45FE-ADC0-9E041A17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930" y="1926514"/>
            <a:ext cx="5195622" cy="43066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7F21C3-93DC-4F07-A306-A3FC16164B16}"/>
              </a:ext>
            </a:extLst>
          </p:cNvPr>
          <p:cNvSpPr txBox="1"/>
          <p:nvPr/>
        </p:nvSpPr>
        <p:spPr>
          <a:xfrm>
            <a:off x="307211" y="6330144"/>
            <a:ext cx="1194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Trac Current Location And read alcohol sensor data and  Read Force Sensor Data 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63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A11E-68F3-46AF-B6BB-ED0E6B2BD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61" y="213188"/>
            <a:ext cx="8128000" cy="731837"/>
          </a:xfrm>
        </p:spPr>
        <p:txBody>
          <a:bodyPr>
            <a:normAutofit/>
          </a:bodyPr>
          <a:lstStyle/>
          <a:p>
            <a:r>
              <a:rPr lang="en-IN" sz="4200" dirty="0">
                <a:latin typeface="Times New Roman" panose="02020603050405020304" pitchFamily="18" charset="0"/>
                <a:ea typeface="STXinwei" panose="02010800040101010101" pitchFamily="2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C96D0-B4CD-AB0D-D232-7675D1A5E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261" y="1172908"/>
            <a:ext cx="9423400" cy="5638799"/>
          </a:xfrm>
        </p:spPr>
        <p:txBody>
          <a:bodyPr>
            <a:normAutofit/>
          </a:bodyPr>
          <a:lstStyle/>
          <a:p>
            <a:pPr marL="457200" indent="-457200" algn="l">
              <a:buClr>
                <a:schemeClr val="tx1"/>
              </a:buClr>
              <a:buAutoNum type="arabicPeriod"/>
            </a:pPr>
            <a:r>
              <a:rPr lang="en-IN" b="1" dirty="0">
                <a:solidFill>
                  <a:schemeClr val="tx1"/>
                </a:solidFill>
              </a:rPr>
              <a:t>Introduction</a:t>
            </a:r>
          </a:p>
          <a:p>
            <a:pPr marL="7429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1"/>
                </a:solidFill>
              </a:rPr>
              <a:t>Problem Statement</a:t>
            </a:r>
          </a:p>
          <a:p>
            <a:pPr marL="7429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1"/>
                </a:solidFill>
              </a:rPr>
              <a:t>Research Objective</a:t>
            </a:r>
          </a:p>
          <a:p>
            <a:pPr marL="7429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1"/>
                </a:solidFill>
              </a:rPr>
              <a:t>Contribution of the Study </a:t>
            </a:r>
          </a:p>
          <a:p>
            <a:pPr marL="457200" indent="-457200" algn="l">
              <a:buClr>
                <a:schemeClr val="tx1"/>
              </a:buClr>
              <a:buAutoNum type="arabicPeriod" startAt="2"/>
            </a:pPr>
            <a:r>
              <a:rPr lang="en-IN" b="1" dirty="0">
                <a:solidFill>
                  <a:schemeClr val="tx1"/>
                </a:solidFill>
              </a:rPr>
              <a:t>Related Work</a:t>
            </a:r>
          </a:p>
          <a:p>
            <a:pPr marL="800100" lvl="1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1"/>
                </a:solidFill>
              </a:rPr>
              <a:t>Background Study </a:t>
            </a:r>
          </a:p>
          <a:p>
            <a:pPr marL="800100" lvl="1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1"/>
                </a:solidFill>
              </a:rPr>
              <a:t>Literature Review</a:t>
            </a:r>
          </a:p>
          <a:p>
            <a:pPr marL="457200" indent="-457200" algn="l">
              <a:buClr>
                <a:schemeClr val="tx1"/>
              </a:buClr>
              <a:buAutoNum type="arabicPeriod" startAt="3"/>
            </a:pPr>
            <a:r>
              <a:rPr lang="en-IN" b="1" dirty="0">
                <a:solidFill>
                  <a:schemeClr val="tx1"/>
                </a:solidFill>
              </a:rPr>
              <a:t>Proposed Method &amp; Components</a:t>
            </a:r>
          </a:p>
          <a:p>
            <a:pPr marL="457200" indent="-457200" algn="l">
              <a:buClr>
                <a:schemeClr val="tx1"/>
              </a:buClr>
              <a:buAutoNum type="arabicPeriod" startAt="4"/>
            </a:pPr>
            <a:r>
              <a:rPr lang="en-IN" b="1" dirty="0">
                <a:solidFill>
                  <a:schemeClr val="tx1"/>
                </a:solidFill>
              </a:rPr>
              <a:t>Datasets &amp; experimental results</a:t>
            </a:r>
          </a:p>
          <a:p>
            <a:pPr marL="457200" indent="-457200" algn="l">
              <a:buClr>
                <a:schemeClr val="tx1"/>
              </a:buClr>
              <a:buAutoNum type="arabicPeriod" startAt="4"/>
            </a:pPr>
            <a:r>
              <a:rPr lang="en-IN" b="1" dirty="0">
                <a:solidFill>
                  <a:schemeClr val="tx1"/>
                </a:solidFill>
              </a:rPr>
              <a:t>Results </a:t>
            </a:r>
          </a:p>
          <a:p>
            <a:pPr marL="457200" indent="-457200" algn="l">
              <a:buClr>
                <a:schemeClr val="tx1"/>
              </a:buClr>
              <a:buAutoNum type="arabicPeriod" startAt="4"/>
            </a:pPr>
            <a:r>
              <a:rPr lang="en-IN" b="1" dirty="0">
                <a:solidFill>
                  <a:schemeClr val="tx1"/>
                </a:solidFill>
              </a:rPr>
              <a:t>Discussions</a:t>
            </a:r>
          </a:p>
          <a:p>
            <a:pPr marL="457200" indent="-457200" algn="l">
              <a:buClr>
                <a:schemeClr val="tx1"/>
              </a:buClr>
              <a:buAutoNum type="arabicPeriod" startAt="4"/>
            </a:pPr>
            <a:r>
              <a:rPr lang="en-IN" b="1" dirty="0">
                <a:solidFill>
                  <a:schemeClr val="tx1"/>
                </a:solidFill>
              </a:rPr>
              <a:t>Conclusion</a:t>
            </a:r>
          </a:p>
          <a:p>
            <a:pPr algn="l"/>
            <a:r>
              <a:rPr lang="en-IN" b="1" dirty="0">
                <a:solidFill>
                  <a:schemeClr val="tx1"/>
                </a:solidFill>
              </a:rPr>
              <a:t> </a:t>
            </a:r>
          </a:p>
          <a:p>
            <a:pPr marL="457200" indent="-457200" algn="l">
              <a:buAutoNum type="arabicPeriod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71C81-1C0D-8A11-6D63-D690517C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21C46AA-C240-453B-9DEA-16333F18965B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1732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854C32-785C-42CA-A948-1F415BD455B0}"/>
              </a:ext>
            </a:extLst>
          </p:cNvPr>
          <p:cNvSpPr txBox="1">
            <a:spLocks/>
          </p:cNvSpPr>
          <p:nvPr/>
        </p:nvSpPr>
        <p:spPr>
          <a:xfrm>
            <a:off x="393837" y="231336"/>
            <a:ext cx="9144000" cy="109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 Details (cont’d)</a:t>
            </a:r>
            <a:b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731D8-97A9-47E9-A1EB-61A8820F14B2}"/>
              </a:ext>
            </a:extLst>
          </p:cNvPr>
          <p:cNvSpPr txBox="1"/>
          <p:nvPr/>
        </p:nvSpPr>
        <p:spPr>
          <a:xfrm>
            <a:off x="475784" y="1130615"/>
            <a:ext cx="481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Smart Helmet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93D2B-5A8B-487A-B2B9-5CC3C1DE2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7" y="1529997"/>
            <a:ext cx="5388398" cy="480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9DBB4-DEBA-42E1-82E3-BE5C568C6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191" y="1499947"/>
            <a:ext cx="5889812" cy="480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7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854C32-785C-42CA-A948-1F415BD455B0}"/>
              </a:ext>
            </a:extLst>
          </p:cNvPr>
          <p:cNvSpPr txBox="1">
            <a:spLocks/>
          </p:cNvSpPr>
          <p:nvPr/>
        </p:nvSpPr>
        <p:spPr>
          <a:xfrm>
            <a:off x="393837" y="231336"/>
            <a:ext cx="9144000" cy="109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 Details (cont’d)</a:t>
            </a:r>
            <a:b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731D8-97A9-47E9-A1EB-61A8820F14B2}"/>
              </a:ext>
            </a:extLst>
          </p:cNvPr>
          <p:cNvSpPr txBox="1"/>
          <p:nvPr/>
        </p:nvSpPr>
        <p:spPr>
          <a:xfrm>
            <a:off x="475784" y="1130615"/>
            <a:ext cx="481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Smart Helmet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0AEAD-FDD7-4D6E-85BD-AB9A70EE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9" y="1643382"/>
            <a:ext cx="6553810" cy="4512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D5788-7828-4DDF-81E0-0DEA70FB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741" y="1325918"/>
            <a:ext cx="4458086" cy="4734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E7580-8207-4622-9B8E-F4257CC551DA}"/>
              </a:ext>
            </a:extLst>
          </p:cNvPr>
          <p:cNvSpPr txBox="1"/>
          <p:nvPr/>
        </p:nvSpPr>
        <p:spPr>
          <a:xfrm>
            <a:off x="307210" y="6330144"/>
            <a:ext cx="11884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If accident occurred send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sms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and call  and Receive signal data  and check that bike starts or not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84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854C32-785C-42CA-A948-1F415BD455B0}"/>
              </a:ext>
            </a:extLst>
          </p:cNvPr>
          <p:cNvSpPr txBox="1">
            <a:spLocks/>
          </p:cNvSpPr>
          <p:nvPr/>
        </p:nvSpPr>
        <p:spPr>
          <a:xfrm>
            <a:off x="393837" y="231336"/>
            <a:ext cx="9144000" cy="109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Results</a:t>
            </a:r>
            <a:br>
              <a:rPr lang="en-IN" b="1" dirty="0">
                <a:solidFill>
                  <a:schemeClr val="tx1"/>
                </a:solidFill>
                <a:latin typeface="+mn-lt"/>
              </a:rPr>
            </a:br>
            <a:endParaRPr lang="en-IN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3620D-55B3-4203-AB94-251F57F2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7" y="1658472"/>
            <a:ext cx="5242829" cy="3919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6B670-8F1E-4C76-B1E4-21BC12A62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71" y="1658472"/>
            <a:ext cx="5154706" cy="385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7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854C32-785C-42CA-A948-1F415BD455B0}"/>
              </a:ext>
            </a:extLst>
          </p:cNvPr>
          <p:cNvSpPr txBox="1">
            <a:spLocks/>
          </p:cNvSpPr>
          <p:nvPr/>
        </p:nvSpPr>
        <p:spPr>
          <a:xfrm>
            <a:off x="393837" y="231336"/>
            <a:ext cx="9144000" cy="109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b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731D8-97A9-47E9-A1EB-61A8820F14B2}"/>
              </a:ext>
            </a:extLst>
          </p:cNvPr>
          <p:cNvSpPr txBox="1"/>
          <p:nvPr/>
        </p:nvSpPr>
        <p:spPr>
          <a:xfrm>
            <a:off x="475784" y="1130615"/>
            <a:ext cx="10774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detected location will be in the form of latitudes and longitude values. Further this location will be sent to the concerned persons.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3D6D5-1449-4973-851A-D1A532F3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7" y="2715745"/>
            <a:ext cx="4152900" cy="3829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2C470-6D6C-484C-95D3-4CBF9EDC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26" y="2707434"/>
            <a:ext cx="5429479" cy="37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3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854C32-785C-42CA-A948-1F415BD455B0}"/>
              </a:ext>
            </a:extLst>
          </p:cNvPr>
          <p:cNvSpPr txBox="1">
            <a:spLocks/>
          </p:cNvSpPr>
          <p:nvPr/>
        </p:nvSpPr>
        <p:spPr>
          <a:xfrm>
            <a:off x="393837" y="231336"/>
            <a:ext cx="9144000" cy="109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b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731D8-97A9-47E9-A1EB-61A8820F14B2}"/>
              </a:ext>
            </a:extLst>
          </p:cNvPr>
          <p:cNvSpPr txBox="1"/>
          <p:nvPr/>
        </p:nvSpPr>
        <p:spPr>
          <a:xfrm>
            <a:off x="475784" y="1130616"/>
            <a:ext cx="440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ACCIDENT DETECTION TEST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b="1" dirty="0"/>
              <a:t>:</a:t>
            </a:r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2408B7-FEA9-44EE-8E37-8D112C03F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062691"/>
              </p:ext>
            </p:extLst>
          </p:nvPr>
        </p:nvGraphicFramePr>
        <p:xfrm>
          <a:off x="221674" y="1803718"/>
          <a:ext cx="5467928" cy="3082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018">
                  <a:extLst>
                    <a:ext uri="{9D8B030D-6E8A-4147-A177-3AD203B41FA5}">
                      <a16:colId xmlns:a16="http://schemas.microsoft.com/office/drawing/2014/main" val="2194269966"/>
                    </a:ext>
                  </a:extLst>
                </a:gridCol>
                <a:gridCol w="1458786">
                  <a:extLst>
                    <a:ext uri="{9D8B030D-6E8A-4147-A177-3AD203B41FA5}">
                      <a16:colId xmlns:a16="http://schemas.microsoft.com/office/drawing/2014/main" val="445797577"/>
                    </a:ext>
                  </a:extLst>
                </a:gridCol>
                <a:gridCol w="1362357">
                  <a:extLst>
                    <a:ext uri="{9D8B030D-6E8A-4147-A177-3AD203B41FA5}">
                      <a16:colId xmlns:a16="http://schemas.microsoft.com/office/drawing/2014/main" val="122689303"/>
                    </a:ext>
                  </a:extLst>
                </a:gridCol>
                <a:gridCol w="1370767">
                  <a:extLst>
                    <a:ext uri="{9D8B030D-6E8A-4147-A177-3AD203B41FA5}">
                      <a16:colId xmlns:a16="http://schemas.microsoft.com/office/drawing/2014/main" val="3951249613"/>
                    </a:ext>
                  </a:extLst>
                </a:gridCol>
              </a:tblGrid>
              <a:tr h="766516">
                <a:tc>
                  <a:txBody>
                    <a:bodyPr/>
                    <a:lstStyle/>
                    <a:p>
                      <a:pPr marL="0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Force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Sensor Value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Reported Result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689420016"/>
                  </a:ext>
                </a:extLst>
              </a:tr>
              <a:tr h="574434">
                <a:tc>
                  <a:txBody>
                    <a:bodyPr/>
                    <a:lstStyle/>
                    <a:p>
                      <a:pPr marL="338455" marR="571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Force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31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952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27305" marR="323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 (10 cases)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1170165104"/>
                  </a:ext>
                </a:extLst>
              </a:tr>
              <a:tr h="870684"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Force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31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952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 (9of 10 cases)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337130773"/>
                  </a:ext>
                </a:extLst>
              </a:tr>
              <a:tr h="870684"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Force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31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800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952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 (10 of 10 cases)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69469710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D616A-0259-4A93-8606-C8A5CD3D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04777"/>
              </p:ext>
            </p:extLst>
          </p:nvPr>
        </p:nvGraphicFramePr>
        <p:xfrm>
          <a:off x="6020580" y="1776946"/>
          <a:ext cx="6097529" cy="31090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835">
                  <a:extLst>
                    <a:ext uri="{9D8B030D-6E8A-4147-A177-3AD203B41FA5}">
                      <a16:colId xmlns:a16="http://schemas.microsoft.com/office/drawing/2014/main" val="1363037503"/>
                    </a:ext>
                  </a:extLst>
                </a:gridCol>
                <a:gridCol w="1627116">
                  <a:extLst>
                    <a:ext uri="{9D8B030D-6E8A-4147-A177-3AD203B41FA5}">
                      <a16:colId xmlns:a16="http://schemas.microsoft.com/office/drawing/2014/main" val="1539789808"/>
                    </a:ext>
                  </a:extLst>
                </a:gridCol>
                <a:gridCol w="1519038">
                  <a:extLst>
                    <a:ext uri="{9D8B030D-6E8A-4147-A177-3AD203B41FA5}">
                      <a16:colId xmlns:a16="http://schemas.microsoft.com/office/drawing/2014/main" val="1972494860"/>
                    </a:ext>
                  </a:extLst>
                </a:gridCol>
                <a:gridCol w="1528540">
                  <a:extLst>
                    <a:ext uri="{9D8B030D-6E8A-4147-A177-3AD203B41FA5}">
                      <a16:colId xmlns:a16="http://schemas.microsoft.com/office/drawing/2014/main" val="3697664792"/>
                    </a:ext>
                  </a:extLst>
                </a:gridCol>
              </a:tblGrid>
              <a:tr h="812872">
                <a:tc>
                  <a:txBody>
                    <a:bodyPr/>
                    <a:lstStyle/>
                    <a:p>
                      <a:pPr marL="0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Force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Sensor Value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Reported Result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3104896749"/>
                  </a:ext>
                </a:extLst>
              </a:tr>
              <a:tr h="569585">
                <a:tc>
                  <a:txBody>
                    <a:bodyPr/>
                    <a:lstStyle/>
                    <a:p>
                      <a:pPr marL="338455" marR="571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Force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31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952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27305" marR="323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 (10 cases)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1791306841"/>
                  </a:ext>
                </a:extLst>
              </a:tr>
              <a:tr h="863316"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Force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31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952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Send Sms Call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Send Sms Call  (9of 10 cases)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706882215"/>
                  </a:ext>
                </a:extLst>
              </a:tr>
              <a:tr h="863316"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Force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31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800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952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Send Sms Call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Send </a:t>
                      </a:r>
                      <a:r>
                        <a:rPr lang="en-US" sz="1200" dirty="0" err="1">
                          <a:effectLst/>
                        </a:rPr>
                        <a:t>Sms</a:t>
                      </a:r>
                      <a:r>
                        <a:rPr lang="en-US" sz="1200" dirty="0">
                          <a:effectLst/>
                        </a:rPr>
                        <a:t> Call (10 of 10 cases)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19758606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DE28588-25CA-4C28-975F-9237D9B85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858" y="1106687"/>
            <a:ext cx="43295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SEND SMS AND CALL TEST RESULTS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22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854C32-785C-42CA-A948-1F415BD455B0}"/>
              </a:ext>
            </a:extLst>
          </p:cNvPr>
          <p:cNvSpPr txBox="1">
            <a:spLocks/>
          </p:cNvSpPr>
          <p:nvPr/>
        </p:nvSpPr>
        <p:spPr>
          <a:xfrm>
            <a:off x="393837" y="231336"/>
            <a:ext cx="9144000" cy="109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b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731D8-97A9-47E9-A1EB-61A8820F14B2}"/>
              </a:ext>
            </a:extLst>
          </p:cNvPr>
          <p:cNvSpPr txBox="1"/>
          <p:nvPr/>
        </p:nvSpPr>
        <p:spPr>
          <a:xfrm>
            <a:off x="344329" y="1121876"/>
            <a:ext cx="501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ALCOHOL DETECTION TEST RESULTS: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207B69-EBD1-42DA-8A4F-0A81B2AC7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96246"/>
              </p:ext>
            </p:extLst>
          </p:nvPr>
        </p:nvGraphicFramePr>
        <p:xfrm>
          <a:off x="393837" y="2038844"/>
          <a:ext cx="5480491" cy="31889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3755">
                  <a:extLst>
                    <a:ext uri="{9D8B030D-6E8A-4147-A177-3AD203B41FA5}">
                      <a16:colId xmlns:a16="http://schemas.microsoft.com/office/drawing/2014/main" val="454954267"/>
                    </a:ext>
                  </a:extLst>
                </a:gridCol>
                <a:gridCol w="1353180">
                  <a:extLst>
                    <a:ext uri="{9D8B030D-6E8A-4147-A177-3AD203B41FA5}">
                      <a16:colId xmlns:a16="http://schemas.microsoft.com/office/drawing/2014/main" val="1345458864"/>
                    </a:ext>
                  </a:extLst>
                </a:gridCol>
                <a:gridCol w="1263746">
                  <a:extLst>
                    <a:ext uri="{9D8B030D-6E8A-4147-A177-3AD203B41FA5}">
                      <a16:colId xmlns:a16="http://schemas.microsoft.com/office/drawing/2014/main" val="762280956"/>
                    </a:ext>
                  </a:extLst>
                </a:gridCol>
                <a:gridCol w="1679810">
                  <a:extLst>
                    <a:ext uri="{9D8B030D-6E8A-4147-A177-3AD203B41FA5}">
                      <a16:colId xmlns:a16="http://schemas.microsoft.com/office/drawing/2014/main" val="2799213474"/>
                    </a:ext>
                  </a:extLst>
                </a:gridCol>
              </a:tblGrid>
              <a:tr h="471660"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Alcohol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Volume Consumed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Expected Result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Reported Result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583513314"/>
                  </a:ext>
                </a:extLst>
              </a:tr>
              <a:tr h="679213">
                <a:tc>
                  <a:txBody>
                    <a:bodyPr/>
                    <a:lstStyle/>
                    <a:p>
                      <a:pPr marL="338455" marR="571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Regular Alcohol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31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200ml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338455" marR="952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False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tc>
                  <a:txBody>
                    <a:bodyPr/>
                    <a:lstStyle/>
                    <a:p>
                      <a:pPr marL="27305" marR="323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 (10 cases)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24169757"/>
                  </a:ext>
                </a:extLst>
              </a:tr>
              <a:tr h="679213"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Regular Alcohol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31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330ml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952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 (7 of 10 cases)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3734601008"/>
                  </a:ext>
                </a:extLst>
              </a:tr>
              <a:tr h="679426"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Regular Alcohol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508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600 ml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69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 </a:t>
                      </a:r>
                      <a:endParaRPr lang="en-US" sz="1000">
                        <a:effectLst/>
                      </a:endParaRPr>
                    </a:p>
                    <a:p>
                      <a:pPr marL="3384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(9 of 10 cases)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2241856154"/>
                  </a:ext>
                </a:extLst>
              </a:tr>
              <a:tr h="679426"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Regular Alcohol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508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ml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76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 anchor="ctr"/>
                </a:tc>
                <a:tc>
                  <a:txBody>
                    <a:bodyPr/>
                    <a:lstStyle/>
                    <a:p>
                      <a:pPr marL="338455" marR="69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 </a:t>
                      </a:r>
                      <a:endParaRPr lang="en-US" sz="1000" dirty="0">
                        <a:effectLst/>
                      </a:endParaRPr>
                    </a:p>
                    <a:p>
                      <a:pPr marL="338455" marR="69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(10 of 10 cases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67310" marT="22860" marB="0"/>
                </a:tc>
                <a:extLst>
                  <a:ext uri="{0D108BD9-81ED-4DB2-BD59-A6C34878D82A}">
                    <a16:rowId xmlns:a16="http://schemas.microsoft.com/office/drawing/2014/main" val="3019685288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852C51F-875A-4AFE-A88A-4EB42AE1D057}"/>
              </a:ext>
            </a:extLst>
          </p:cNvPr>
          <p:cNvGrpSpPr/>
          <p:nvPr/>
        </p:nvGrpSpPr>
        <p:grpSpPr>
          <a:xfrm>
            <a:off x="6047554" y="2038227"/>
            <a:ext cx="5985513" cy="3396611"/>
            <a:chOff x="0" y="0"/>
            <a:chExt cx="3242378" cy="19261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DE610E-7ADF-41A2-B52E-F3B6A7FC8EDC}"/>
                </a:ext>
              </a:extLst>
            </p:cNvPr>
            <p:cNvSpPr/>
            <p:nvPr/>
          </p:nvSpPr>
          <p:spPr>
            <a:xfrm>
              <a:off x="3200345" y="1773114"/>
              <a:ext cx="42033" cy="153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Shape 25853">
              <a:extLst>
                <a:ext uri="{FF2B5EF4-FFF2-40B4-BE49-F238E27FC236}">
                  <a16:creationId xmlns:a16="http://schemas.microsoft.com/office/drawing/2014/main" id="{ECBDD666-9973-4B97-97A9-77128ACBB31C}"/>
                </a:ext>
              </a:extLst>
            </p:cNvPr>
            <p:cNvSpPr/>
            <p:nvPr/>
          </p:nvSpPr>
          <p:spPr>
            <a:xfrm>
              <a:off x="248412" y="1120139"/>
              <a:ext cx="2336292" cy="9144"/>
            </a:xfrm>
            <a:custGeom>
              <a:avLst/>
              <a:gdLst/>
              <a:ahLst/>
              <a:cxnLst/>
              <a:rect l="0" t="0" r="0" b="0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25854">
              <a:extLst>
                <a:ext uri="{FF2B5EF4-FFF2-40B4-BE49-F238E27FC236}">
                  <a16:creationId xmlns:a16="http://schemas.microsoft.com/office/drawing/2014/main" id="{63AD6603-489D-4000-9C96-7701960DE343}"/>
                </a:ext>
              </a:extLst>
            </p:cNvPr>
            <p:cNvSpPr/>
            <p:nvPr/>
          </p:nvSpPr>
          <p:spPr>
            <a:xfrm>
              <a:off x="248412" y="914400"/>
              <a:ext cx="2336292" cy="9144"/>
            </a:xfrm>
            <a:custGeom>
              <a:avLst/>
              <a:gdLst/>
              <a:ahLst/>
              <a:cxnLst/>
              <a:rect l="0" t="0" r="0" b="0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25855">
              <a:extLst>
                <a:ext uri="{FF2B5EF4-FFF2-40B4-BE49-F238E27FC236}">
                  <a16:creationId xmlns:a16="http://schemas.microsoft.com/office/drawing/2014/main" id="{C8C1BD35-E870-4473-8A79-10A95BD797B0}"/>
                </a:ext>
              </a:extLst>
            </p:cNvPr>
            <p:cNvSpPr/>
            <p:nvPr/>
          </p:nvSpPr>
          <p:spPr>
            <a:xfrm>
              <a:off x="248412" y="710184"/>
              <a:ext cx="2336292" cy="9144"/>
            </a:xfrm>
            <a:custGeom>
              <a:avLst/>
              <a:gdLst/>
              <a:ahLst/>
              <a:cxnLst/>
              <a:rect l="0" t="0" r="0" b="0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25856">
              <a:extLst>
                <a:ext uri="{FF2B5EF4-FFF2-40B4-BE49-F238E27FC236}">
                  <a16:creationId xmlns:a16="http://schemas.microsoft.com/office/drawing/2014/main" id="{B7F48695-5CB7-4332-B8AB-F2C17A183852}"/>
                </a:ext>
              </a:extLst>
            </p:cNvPr>
            <p:cNvSpPr/>
            <p:nvPr/>
          </p:nvSpPr>
          <p:spPr>
            <a:xfrm>
              <a:off x="248412" y="504444"/>
              <a:ext cx="2336292" cy="9144"/>
            </a:xfrm>
            <a:custGeom>
              <a:avLst/>
              <a:gdLst/>
              <a:ahLst/>
              <a:cxnLst/>
              <a:rect l="0" t="0" r="0" b="0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25857">
              <a:extLst>
                <a:ext uri="{FF2B5EF4-FFF2-40B4-BE49-F238E27FC236}">
                  <a16:creationId xmlns:a16="http://schemas.microsoft.com/office/drawing/2014/main" id="{A42577E3-5F41-4597-8A8F-6C42808FADF0}"/>
                </a:ext>
              </a:extLst>
            </p:cNvPr>
            <p:cNvSpPr/>
            <p:nvPr/>
          </p:nvSpPr>
          <p:spPr>
            <a:xfrm>
              <a:off x="248412" y="300227"/>
              <a:ext cx="2336292" cy="9144"/>
            </a:xfrm>
            <a:custGeom>
              <a:avLst/>
              <a:gdLst/>
              <a:ahLst/>
              <a:cxnLst/>
              <a:rect l="0" t="0" r="0" b="0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25858">
              <a:extLst>
                <a:ext uri="{FF2B5EF4-FFF2-40B4-BE49-F238E27FC236}">
                  <a16:creationId xmlns:a16="http://schemas.microsoft.com/office/drawing/2014/main" id="{B33E4AAB-3C6D-466F-9AA4-8A0CE64C5A29}"/>
                </a:ext>
              </a:extLst>
            </p:cNvPr>
            <p:cNvSpPr/>
            <p:nvPr/>
          </p:nvSpPr>
          <p:spPr>
            <a:xfrm>
              <a:off x="248412" y="96012"/>
              <a:ext cx="2336292" cy="9144"/>
            </a:xfrm>
            <a:custGeom>
              <a:avLst/>
              <a:gdLst/>
              <a:ahLst/>
              <a:cxnLst/>
              <a:rect l="0" t="0" r="0" b="0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25859">
              <a:extLst>
                <a:ext uri="{FF2B5EF4-FFF2-40B4-BE49-F238E27FC236}">
                  <a16:creationId xmlns:a16="http://schemas.microsoft.com/office/drawing/2014/main" id="{01DA6EA3-3C5D-48D6-850A-628424F2C040}"/>
                </a:ext>
              </a:extLst>
            </p:cNvPr>
            <p:cNvSpPr/>
            <p:nvPr/>
          </p:nvSpPr>
          <p:spPr>
            <a:xfrm>
              <a:off x="909797" y="513543"/>
              <a:ext cx="108165" cy="815269"/>
            </a:xfrm>
            <a:custGeom>
              <a:avLst/>
              <a:gdLst/>
              <a:ahLst/>
              <a:cxnLst/>
              <a:rect l="0" t="0" r="0" b="0"/>
              <a:pathLst>
                <a:path w="103632" h="780288">
                  <a:moveTo>
                    <a:pt x="0" y="0"/>
                  </a:moveTo>
                  <a:lnTo>
                    <a:pt x="103632" y="0"/>
                  </a:lnTo>
                  <a:lnTo>
                    <a:pt x="103632" y="780288"/>
                  </a:lnTo>
                  <a:lnTo>
                    <a:pt x="0" y="780288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9869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25861">
              <a:extLst>
                <a:ext uri="{FF2B5EF4-FFF2-40B4-BE49-F238E27FC236}">
                  <a16:creationId xmlns:a16="http://schemas.microsoft.com/office/drawing/2014/main" id="{8B045165-5A3B-4C49-8C64-9A97D2AE6122}"/>
                </a:ext>
              </a:extLst>
            </p:cNvPr>
            <p:cNvSpPr/>
            <p:nvPr/>
          </p:nvSpPr>
          <p:spPr>
            <a:xfrm>
              <a:off x="326125" y="371824"/>
              <a:ext cx="115533" cy="957072"/>
            </a:xfrm>
            <a:custGeom>
              <a:avLst/>
              <a:gdLst/>
              <a:ahLst/>
              <a:cxnLst/>
              <a:rect l="0" t="0" r="0" b="0"/>
              <a:pathLst>
                <a:path w="103632" h="957072">
                  <a:moveTo>
                    <a:pt x="0" y="0"/>
                  </a:moveTo>
                  <a:lnTo>
                    <a:pt x="103632" y="0"/>
                  </a:lnTo>
                  <a:lnTo>
                    <a:pt x="103632" y="957072"/>
                  </a:lnTo>
                  <a:lnTo>
                    <a:pt x="0" y="95707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9869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Shape 25862">
              <a:extLst>
                <a:ext uri="{FF2B5EF4-FFF2-40B4-BE49-F238E27FC236}">
                  <a16:creationId xmlns:a16="http://schemas.microsoft.com/office/drawing/2014/main" id="{FF7AFC3F-C929-4A3F-9835-137D63B79517}"/>
                </a:ext>
              </a:extLst>
            </p:cNvPr>
            <p:cNvSpPr/>
            <p:nvPr/>
          </p:nvSpPr>
          <p:spPr>
            <a:xfrm>
              <a:off x="1493519" y="347471"/>
              <a:ext cx="103632" cy="986028"/>
            </a:xfrm>
            <a:custGeom>
              <a:avLst/>
              <a:gdLst/>
              <a:ahLst/>
              <a:cxnLst/>
              <a:rect l="0" t="0" r="0" b="0"/>
              <a:pathLst>
                <a:path w="103632" h="986028">
                  <a:moveTo>
                    <a:pt x="0" y="0"/>
                  </a:moveTo>
                  <a:lnTo>
                    <a:pt x="103632" y="0"/>
                  </a:lnTo>
                  <a:lnTo>
                    <a:pt x="103632" y="986028"/>
                  </a:lnTo>
                  <a:lnTo>
                    <a:pt x="0" y="986028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9869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Shape 25863">
              <a:extLst>
                <a:ext uri="{FF2B5EF4-FFF2-40B4-BE49-F238E27FC236}">
                  <a16:creationId xmlns:a16="http://schemas.microsoft.com/office/drawing/2014/main" id="{6844915C-E844-4EF0-87FC-E5417F501F60}"/>
                </a:ext>
              </a:extLst>
            </p:cNvPr>
            <p:cNvSpPr/>
            <p:nvPr/>
          </p:nvSpPr>
          <p:spPr>
            <a:xfrm>
              <a:off x="1017962" y="540097"/>
              <a:ext cx="129524" cy="788600"/>
            </a:xfrm>
            <a:custGeom>
              <a:avLst/>
              <a:gdLst/>
              <a:ahLst/>
              <a:cxnLst/>
              <a:rect l="0" t="0" r="0" b="0"/>
              <a:pathLst>
                <a:path w="103632" h="589788">
                  <a:moveTo>
                    <a:pt x="0" y="0"/>
                  </a:moveTo>
                  <a:lnTo>
                    <a:pt x="103632" y="0"/>
                  </a:lnTo>
                  <a:lnTo>
                    <a:pt x="103632" y="589788"/>
                  </a:lnTo>
                  <a:lnTo>
                    <a:pt x="0" y="589788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6A1B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Shape 25865">
              <a:extLst>
                <a:ext uri="{FF2B5EF4-FFF2-40B4-BE49-F238E27FC236}">
                  <a16:creationId xmlns:a16="http://schemas.microsoft.com/office/drawing/2014/main" id="{D74C0239-6CE0-47C5-89ED-FA5589EAB2F2}"/>
                </a:ext>
              </a:extLst>
            </p:cNvPr>
            <p:cNvSpPr/>
            <p:nvPr/>
          </p:nvSpPr>
          <p:spPr>
            <a:xfrm>
              <a:off x="434325" y="419116"/>
              <a:ext cx="118779" cy="909698"/>
            </a:xfrm>
            <a:custGeom>
              <a:avLst/>
              <a:gdLst/>
              <a:ahLst/>
              <a:cxnLst/>
              <a:rect l="0" t="0" r="0" b="0"/>
              <a:pathLst>
                <a:path w="103632" h="853440">
                  <a:moveTo>
                    <a:pt x="0" y="0"/>
                  </a:moveTo>
                  <a:lnTo>
                    <a:pt x="103632" y="0"/>
                  </a:lnTo>
                  <a:lnTo>
                    <a:pt x="103632" y="853440"/>
                  </a:lnTo>
                  <a:lnTo>
                    <a:pt x="0" y="853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6A1B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Shape 25866">
              <a:extLst>
                <a:ext uri="{FF2B5EF4-FFF2-40B4-BE49-F238E27FC236}">
                  <a16:creationId xmlns:a16="http://schemas.microsoft.com/office/drawing/2014/main" id="{84FC52C5-E4DC-4039-8A85-8B12682BBE5D}"/>
                </a:ext>
              </a:extLst>
            </p:cNvPr>
            <p:cNvSpPr/>
            <p:nvPr/>
          </p:nvSpPr>
          <p:spPr>
            <a:xfrm>
              <a:off x="1597098" y="347441"/>
              <a:ext cx="103632" cy="985944"/>
            </a:xfrm>
            <a:custGeom>
              <a:avLst/>
              <a:gdLst/>
              <a:ahLst/>
              <a:cxnLst/>
              <a:rect l="0" t="0" r="0" b="0"/>
              <a:pathLst>
                <a:path w="103632" h="1025652">
                  <a:moveTo>
                    <a:pt x="0" y="0"/>
                  </a:moveTo>
                  <a:lnTo>
                    <a:pt x="103632" y="0"/>
                  </a:lnTo>
                  <a:lnTo>
                    <a:pt x="103632" y="1025652"/>
                  </a:lnTo>
                  <a:lnTo>
                    <a:pt x="0" y="102565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6A1B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Shape 25875">
              <a:extLst>
                <a:ext uri="{FF2B5EF4-FFF2-40B4-BE49-F238E27FC236}">
                  <a16:creationId xmlns:a16="http://schemas.microsoft.com/office/drawing/2014/main" id="{0A918D82-533F-4EA5-8B4D-81C0964E2F9E}"/>
                </a:ext>
              </a:extLst>
            </p:cNvPr>
            <p:cNvSpPr/>
            <p:nvPr/>
          </p:nvSpPr>
          <p:spPr>
            <a:xfrm>
              <a:off x="245364" y="99059"/>
              <a:ext cx="9144" cy="1229868"/>
            </a:xfrm>
            <a:custGeom>
              <a:avLst/>
              <a:gdLst/>
              <a:ahLst/>
              <a:cxnLst/>
              <a:rect l="0" t="0" r="0" b="0"/>
              <a:pathLst>
                <a:path w="9144" h="1229868">
                  <a:moveTo>
                    <a:pt x="0" y="0"/>
                  </a:moveTo>
                  <a:lnTo>
                    <a:pt x="9144" y="0"/>
                  </a:lnTo>
                  <a:lnTo>
                    <a:pt x="9144" y="1229868"/>
                  </a:lnTo>
                  <a:lnTo>
                    <a:pt x="0" y="1229868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Shape 25876">
              <a:extLst>
                <a:ext uri="{FF2B5EF4-FFF2-40B4-BE49-F238E27FC236}">
                  <a16:creationId xmlns:a16="http://schemas.microsoft.com/office/drawing/2014/main" id="{BD6835EA-6DC2-45DA-9C1C-D7A60E20C05E}"/>
                </a:ext>
              </a:extLst>
            </p:cNvPr>
            <p:cNvSpPr/>
            <p:nvPr/>
          </p:nvSpPr>
          <p:spPr>
            <a:xfrm>
              <a:off x="220980" y="1324356"/>
              <a:ext cx="27432" cy="9144"/>
            </a:xfrm>
            <a:custGeom>
              <a:avLst/>
              <a:gdLst/>
              <a:ahLst/>
              <a:cxnLst/>
              <a:rect l="0" t="0" r="0" b="0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Shape 25877">
              <a:extLst>
                <a:ext uri="{FF2B5EF4-FFF2-40B4-BE49-F238E27FC236}">
                  <a16:creationId xmlns:a16="http://schemas.microsoft.com/office/drawing/2014/main" id="{C648E3F0-4C8E-4CC4-9768-5F452C61E706}"/>
                </a:ext>
              </a:extLst>
            </p:cNvPr>
            <p:cNvSpPr/>
            <p:nvPr/>
          </p:nvSpPr>
          <p:spPr>
            <a:xfrm>
              <a:off x="220980" y="1120139"/>
              <a:ext cx="27432" cy="9144"/>
            </a:xfrm>
            <a:custGeom>
              <a:avLst/>
              <a:gdLst/>
              <a:ahLst/>
              <a:cxnLst/>
              <a:rect l="0" t="0" r="0" b="0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Shape 25878">
              <a:extLst>
                <a:ext uri="{FF2B5EF4-FFF2-40B4-BE49-F238E27FC236}">
                  <a16:creationId xmlns:a16="http://schemas.microsoft.com/office/drawing/2014/main" id="{E8639CDD-4BBB-46D2-848B-EA220ECCC96B}"/>
                </a:ext>
              </a:extLst>
            </p:cNvPr>
            <p:cNvSpPr/>
            <p:nvPr/>
          </p:nvSpPr>
          <p:spPr>
            <a:xfrm>
              <a:off x="220980" y="914400"/>
              <a:ext cx="27432" cy="9144"/>
            </a:xfrm>
            <a:custGeom>
              <a:avLst/>
              <a:gdLst/>
              <a:ahLst/>
              <a:cxnLst/>
              <a:rect l="0" t="0" r="0" b="0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Shape 25879">
              <a:extLst>
                <a:ext uri="{FF2B5EF4-FFF2-40B4-BE49-F238E27FC236}">
                  <a16:creationId xmlns:a16="http://schemas.microsoft.com/office/drawing/2014/main" id="{57A410DF-D5AB-46A3-82F3-97C965235F1F}"/>
                </a:ext>
              </a:extLst>
            </p:cNvPr>
            <p:cNvSpPr/>
            <p:nvPr/>
          </p:nvSpPr>
          <p:spPr>
            <a:xfrm>
              <a:off x="220980" y="710184"/>
              <a:ext cx="27432" cy="9144"/>
            </a:xfrm>
            <a:custGeom>
              <a:avLst/>
              <a:gdLst/>
              <a:ahLst/>
              <a:cxnLst/>
              <a:rect l="0" t="0" r="0" b="0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Shape 25880">
              <a:extLst>
                <a:ext uri="{FF2B5EF4-FFF2-40B4-BE49-F238E27FC236}">
                  <a16:creationId xmlns:a16="http://schemas.microsoft.com/office/drawing/2014/main" id="{9A9DA271-F0B7-4DB7-90F9-FE64BA304C74}"/>
                </a:ext>
              </a:extLst>
            </p:cNvPr>
            <p:cNvSpPr/>
            <p:nvPr/>
          </p:nvSpPr>
          <p:spPr>
            <a:xfrm>
              <a:off x="220980" y="504444"/>
              <a:ext cx="27432" cy="9144"/>
            </a:xfrm>
            <a:custGeom>
              <a:avLst/>
              <a:gdLst/>
              <a:ahLst/>
              <a:cxnLst/>
              <a:rect l="0" t="0" r="0" b="0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Shape 25881">
              <a:extLst>
                <a:ext uri="{FF2B5EF4-FFF2-40B4-BE49-F238E27FC236}">
                  <a16:creationId xmlns:a16="http://schemas.microsoft.com/office/drawing/2014/main" id="{43948555-7713-4454-A336-3AA945956F8D}"/>
                </a:ext>
              </a:extLst>
            </p:cNvPr>
            <p:cNvSpPr/>
            <p:nvPr/>
          </p:nvSpPr>
          <p:spPr>
            <a:xfrm>
              <a:off x="220980" y="300227"/>
              <a:ext cx="27432" cy="9144"/>
            </a:xfrm>
            <a:custGeom>
              <a:avLst/>
              <a:gdLst/>
              <a:ahLst/>
              <a:cxnLst/>
              <a:rect l="0" t="0" r="0" b="0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Shape 25882">
              <a:extLst>
                <a:ext uri="{FF2B5EF4-FFF2-40B4-BE49-F238E27FC236}">
                  <a16:creationId xmlns:a16="http://schemas.microsoft.com/office/drawing/2014/main" id="{BD91C960-DEA0-4A5C-A1FB-58026EFBBCAF}"/>
                </a:ext>
              </a:extLst>
            </p:cNvPr>
            <p:cNvSpPr/>
            <p:nvPr/>
          </p:nvSpPr>
          <p:spPr>
            <a:xfrm>
              <a:off x="220980" y="96012"/>
              <a:ext cx="27432" cy="9144"/>
            </a:xfrm>
            <a:custGeom>
              <a:avLst/>
              <a:gdLst/>
              <a:ahLst/>
              <a:cxnLst/>
              <a:rect l="0" t="0" r="0" b="0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Shape 25883">
              <a:extLst>
                <a:ext uri="{FF2B5EF4-FFF2-40B4-BE49-F238E27FC236}">
                  <a16:creationId xmlns:a16="http://schemas.microsoft.com/office/drawing/2014/main" id="{DE85D1E7-E869-4827-B309-523B10A4B557}"/>
                </a:ext>
              </a:extLst>
            </p:cNvPr>
            <p:cNvSpPr/>
            <p:nvPr/>
          </p:nvSpPr>
          <p:spPr>
            <a:xfrm>
              <a:off x="248412" y="1324356"/>
              <a:ext cx="2336292" cy="9144"/>
            </a:xfrm>
            <a:custGeom>
              <a:avLst/>
              <a:gdLst/>
              <a:ahLst/>
              <a:cxnLst/>
              <a:rect l="0" t="0" r="0" b="0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5884">
              <a:extLst>
                <a:ext uri="{FF2B5EF4-FFF2-40B4-BE49-F238E27FC236}">
                  <a16:creationId xmlns:a16="http://schemas.microsoft.com/office/drawing/2014/main" id="{5E24678F-9D4C-4C28-9F2E-F31D439D9024}"/>
                </a:ext>
              </a:extLst>
            </p:cNvPr>
            <p:cNvSpPr/>
            <p:nvPr/>
          </p:nvSpPr>
          <p:spPr>
            <a:xfrm>
              <a:off x="2581656" y="1328927"/>
              <a:ext cx="9144" cy="27432"/>
            </a:xfrm>
            <a:custGeom>
              <a:avLst/>
              <a:gdLst/>
              <a:ahLst/>
              <a:cxnLst/>
              <a:rect l="0" t="0" r="0" b="0"/>
              <a:pathLst>
                <a:path w="9144" h="27432">
                  <a:moveTo>
                    <a:pt x="0" y="0"/>
                  </a:moveTo>
                  <a:lnTo>
                    <a:pt x="9144" y="0"/>
                  </a:lnTo>
                  <a:lnTo>
                    <a:pt x="9144" y="27432"/>
                  </a:lnTo>
                  <a:lnTo>
                    <a:pt x="0" y="2743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Shape 2168">
              <a:extLst>
                <a:ext uri="{FF2B5EF4-FFF2-40B4-BE49-F238E27FC236}">
                  <a16:creationId xmlns:a16="http://schemas.microsoft.com/office/drawing/2014/main" id="{2559171B-DE64-4BC1-92ED-BE18E82DB379}"/>
                </a:ext>
              </a:extLst>
            </p:cNvPr>
            <p:cNvSpPr/>
            <p:nvPr/>
          </p:nvSpPr>
          <p:spPr>
            <a:xfrm>
              <a:off x="1997964" y="1328927"/>
              <a:ext cx="6096" cy="27432"/>
            </a:xfrm>
            <a:custGeom>
              <a:avLst/>
              <a:gdLst/>
              <a:ahLst/>
              <a:cxnLst/>
              <a:rect l="0" t="0" r="0" b="0"/>
              <a:pathLst>
                <a:path w="6096" h="27432">
                  <a:moveTo>
                    <a:pt x="0" y="0"/>
                  </a:moveTo>
                  <a:lnTo>
                    <a:pt x="6096" y="0"/>
                  </a:lnTo>
                  <a:lnTo>
                    <a:pt x="6096" y="0"/>
                  </a:lnTo>
                  <a:lnTo>
                    <a:pt x="6096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Shape 25885">
              <a:extLst>
                <a:ext uri="{FF2B5EF4-FFF2-40B4-BE49-F238E27FC236}">
                  <a16:creationId xmlns:a16="http://schemas.microsoft.com/office/drawing/2014/main" id="{86403C88-E199-4445-AD79-FBC599277330}"/>
                </a:ext>
              </a:extLst>
            </p:cNvPr>
            <p:cNvSpPr/>
            <p:nvPr/>
          </p:nvSpPr>
          <p:spPr>
            <a:xfrm>
              <a:off x="1414272" y="1328927"/>
              <a:ext cx="9144" cy="27432"/>
            </a:xfrm>
            <a:custGeom>
              <a:avLst/>
              <a:gdLst/>
              <a:ahLst/>
              <a:cxnLst/>
              <a:rect l="0" t="0" r="0" b="0"/>
              <a:pathLst>
                <a:path w="9144" h="27432">
                  <a:moveTo>
                    <a:pt x="0" y="0"/>
                  </a:moveTo>
                  <a:lnTo>
                    <a:pt x="9144" y="0"/>
                  </a:lnTo>
                  <a:lnTo>
                    <a:pt x="9144" y="27432"/>
                  </a:lnTo>
                  <a:lnTo>
                    <a:pt x="0" y="2743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Shape 25886">
              <a:extLst>
                <a:ext uri="{FF2B5EF4-FFF2-40B4-BE49-F238E27FC236}">
                  <a16:creationId xmlns:a16="http://schemas.microsoft.com/office/drawing/2014/main" id="{4BE321C4-5457-4C60-A872-F41AA009C319}"/>
                </a:ext>
              </a:extLst>
            </p:cNvPr>
            <p:cNvSpPr/>
            <p:nvPr/>
          </p:nvSpPr>
          <p:spPr>
            <a:xfrm>
              <a:off x="829056" y="1328927"/>
              <a:ext cx="9144" cy="27432"/>
            </a:xfrm>
            <a:custGeom>
              <a:avLst/>
              <a:gdLst/>
              <a:ahLst/>
              <a:cxnLst/>
              <a:rect l="0" t="0" r="0" b="0"/>
              <a:pathLst>
                <a:path w="9144" h="27432">
                  <a:moveTo>
                    <a:pt x="0" y="0"/>
                  </a:moveTo>
                  <a:lnTo>
                    <a:pt x="9144" y="0"/>
                  </a:lnTo>
                  <a:lnTo>
                    <a:pt x="9144" y="27432"/>
                  </a:lnTo>
                  <a:lnTo>
                    <a:pt x="0" y="27432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Shape 2171">
              <a:extLst>
                <a:ext uri="{FF2B5EF4-FFF2-40B4-BE49-F238E27FC236}">
                  <a16:creationId xmlns:a16="http://schemas.microsoft.com/office/drawing/2014/main" id="{68049B90-DC6F-47E3-A29B-D8D8A79800FE}"/>
                </a:ext>
              </a:extLst>
            </p:cNvPr>
            <p:cNvSpPr/>
            <p:nvPr/>
          </p:nvSpPr>
          <p:spPr>
            <a:xfrm>
              <a:off x="245364" y="1328927"/>
              <a:ext cx="6096" cy="27432"/>
            </a:xfrm>
            <a:custGeom>
              <a:avLst/>
              <a:gdLst/>
              <a:ahLst/>
              <a:cxnLst/>
              <a:rect l="0" t="0" r="0" b="0"/>
              <a:pathLst>
                <a:path w="6096" h="27432">
                  <a:moveTo>
                    <a:pt x="0" y="0"/>
                  </a:moveTo>
                  <a:lnTo>
                    <a:pt x="6096" y="0"/>
                  </a:lnTo>
                  <a:lnTo>
                    <a:pt x="6096" y="0"/>
                  </a:lnTo>
                  <a:lnTo>
                    <a:pt x="6096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D13E950-DA55-4C85-A7D0-8D311C206AE7}"/>
                </a:ext>
              </a:extLst>
            </p:cNvPr>
            <p:cNvSpPr/>
            <p:nvPr/>
          </p:nvSpPr>
          <p:spPr>
            <a:xfrm>
              <a:off x="59474" y="879108"/>
              <a:ext cx="145058" cy="1159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65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</a:t>
              </a:r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4AB8F2-6E48-4388-AF9A-6CC29A1E2712}"/>
                </a:ext>
              </a:extLst>
            </p:cNvPr>
            <p:cNvSpPr/>
            <p:nvPr/>
          </p:nvSpPr>
          <p:spPr>
            <a:xfrm>
              <a:off x="59474" y="673324"/>
              <a:ext cx="145058" cy="1159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65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</a:t>
              </a:r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E6DE08-9145-46C1-8B71-58F558029404}"/>
                </a:ext>
              </a:extLst>
            </p:cNvPr>
            <p:cNvSpPr/>
            <p:nvPr/>
          </p:nvSpPr>
          <p:spPr>
            <a:xfrm>
              <a:off x="59474" y="469081"/>
              <a:ext cx="145058" cy="1159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65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</a:t>
              </a:r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C6F60B1-FBA5-4FA7-B50D-A657CA917BC9}"/>
                </a:ext>
              </a:extLst>
            </p:cNvPr>
            <p:cNvSpPr/>
            <p:nvPr/>
          </p:nvSpPr>
          <p:spPr>
            <a:xfrm>
              <a:off x="124968" y="263297"/>
              <a:ext cx="57881" cy="1159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323487C-F80B-4FC5-8337-E370F5D6148D}"/>
                </a:ext>
              </a:extLst>
            </p:cNvPr>
            <p:cNvSpPr/>
            <p:nvPr/>
          </p:nvSpPr>
          <p:spPr>
            <a:xfrm>
              <a:off x="655500" y="1361195"/>
              <a:ext cx="554902" cy="12947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Accident</a:t>
              </a:r>
              <a:endParaRPr lang="en-US" sz="10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4D1D1A3-50A5-49D6-9D20-6A65FDEA0556}"/>
                </a:ext>
              </a:extLst>
            </p:cNvPr>
            <p:cNvSpPr/>
            <p:nvPr/>
          </p:nvSpPr>
          <p:spPr>
            <a:xfrm>
              <a:off x="637988" y="1466471"/>
              <a:ext cx="454969" cy="1159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Detection</a:t>
              </a:r>
              <a:endParaRPr lang="en-US" sz="10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31E03A-0924-4CB6-A765-9B49650F62A0}"/>
                </a:ext>
              </a:extLst>
            </p:cNvPr>
            <p:cNvSpPr/>
            <p:nvPr/>
          </p:nvSpPr>
          <p:spPr>
            <a:xfrm>
              <a:off x="1229924" y="1374154"/>
              <a:ext cx="598625" cy="2461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Accident Call</a:t>
              </a:r>
              <a:endParaRPr lang="en-US" sz="10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314BAD3-223E-443E-BA0F-8C3B50DA049D}"/>
                </a:ext>
              </a:extLst>
            </p:cNvPr>
            <p:cNvSpPr/>
            <p:nvPr/>
          </p:nvSpPr>
          <p:spPr>
            <a:xfrm>
              <a:off x="101335" y="1351117"/>
              <a:ext cx="509557" cy="1222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Alcohol</a:t>
              </a:r>
              <a:endParaRPr lang="en-US" sz="10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8D9FCA-A252-491D-94AA-F1FA774AE7D5}"/>
                </a:ext>
              </a:extLst>
            </p:cNvPr>
            <p:cNvSpPr/>
            <p:nvPr/>
          </p:nvSpPr>
          <p:spPr>
            <a:xfrm>
              <a:off x="80564" y="1453510"/>
              <a:ext cx="457412" cy="1159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Detection</a:t>
              </a:r>
              <a:endPara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7" name="Shape 25887">
              <a:extLst>
                <a:ext uri="{FF2B5EF4-FFF2-40B4-BE49-F238E27FC236}">
                  <a16:creationId xmlns:a16="http://schemas.microsoft.com/office/drawing/2014/main" id="{616458C1-85E4-4053-BA96-F6502A93796C}"/>
                </a:ext>
              </a:extLst>
            </p:cNvPr>
            <p:cNvSpPr/>
            <p:nvPr/>
          </p:nvSpPr>
          <p:spPr>
            <a:xfrm>
              <a:off x="2723388" y="673609"/>
              <a:ext cx="47244" cy="47244"/>
            </a:xfrm>
            <a:custGeom>
              <a:avLst/>
              <a:gdLst/>
              <a:ahLst/>
              <a:cxnLst/>
              <a:rect l="0" t="0" r="0" b="0"/>
              <a:pathLst>
                <a:path w="47244" h="47244">
                  <a:moveTo>
                    <a:pt x="0" y="0"/>
                  </a:moveTo>
                  <a:lnTo>
                    <a:pt x="47244" y="0"/>
                  </a:lnTo>
                  <a:lnTo>
                    <a:pt x="47244" y="47244"/>
                  </a:lnTo>
                  <a:lnTo>
                    <a:pt x="0" y="472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9869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31F13F-94C2-4DB5-9E44-C9FEA6FE7BC0}"/>
                </a:ext>
              </a:extLst>
            </p:cNvPr>
            <p:cNvSpPr/>
            <p:nvPr/>
          </p:nvSpPr>
          <p:spPr>
            <a:xfrm>
              <a:off x="2617400" y="637078"/>
              <a:ext cx="544425" cy="9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Accuracy</a:t>
              </a:r>
            </a:p>
          </p:txBody>
        </p:sp>
        <p:sp>
          <p:nvSpPr>
            <p:cNvPr id="49" name="Shape 25888">
              <a:extLst>
                <a:ext uri="{FF2B5EF4-FFF2-40B4-BE49-F238E27FC236}">
                  <a16:creationId xmlns:a16="http://schemas.microsoft.com/office/drawing/2014/main" id="{1F9F3ABD-527B-40C8-A6F6-024664A5AB35}"/>
                </a:ext>
              </a:extLst>
            </p:cNvPr>
            <p:cNvSpPr/>
            <p:nvPr/>
          </p:nvSpPr>
          <p:spPr>
            <a:xfrm>
              <a:off x="2723388" y="829056"/>
              <a:ext cx="47244" cy="47244"/>
            </a:xfrm>
            <a:custGeom>
              <a:avLst/>
              <a:gdLst/>
              <a:ahLst/>
              <a:cxnLst/>
              <a:rect l="0" t="0" r="0" b="0"/>
              <a:pathLst>
                <a:path w="47244" h="47244">
                  <a:moveTo>
                    <a:pt x="0" y="0"/>
                  </a:moveTo>
                  <a:lnTo>
                    <a:pt x="47244" y="0"/>
                  </a:lnTo>
                  <a:lnTo>
                    <a:pt x="47244" y="47244"/>
                  </a:lnTo>
                  <a:lnTo>
                    <a:pt x="0" y="472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6A1B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5481BC2-58D0-458E-93D7-8E52EED3CAA3}"/>
                </a:ext>
              </a:extLst>
            </p:cNvPr>
            <p:cNvSpPr/>
            <p:nvPr/>
          </p:nvSpPr>
          <p:spPr>
            <a:xfrm>
              <a:off x="2628901" y="798150"/>
              <a:ext cx="507018" cy="10905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38455" marR="0" indent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Precisio</a:t>
              </a:r>
              <a:r>
                <a:rPr lang="en-US" sz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</a:t>
              </a:r>
            </a:p>
          </p:txBody>
        </p:sp>
        <p:sp>
          <p:nvSpPr>
            <p:cNvPr id="51" name="Shape 2199">
              <a:extLst>
                <a:ext uri="{FF2B5EF4-FFF2-40B4-BE49-F238E27FC236}">
                  <a16:creationId xmlns:a16="http://schemas.microsoft.com/office/drawing/2014/main" id="{9BA03F9D-7D47-403F-93EC-1DF04ABA7262}"/>
                </a:ext>
              </a:extLst>
            </p:cNvPr>
            <p:cNvSpPr/>
            <p:nvPr/>
          </p:nvSpPr>
          <p:spPr>
            <a:xfrm>
              <a:off x="0" y="0"/>
              <a:ext cx="1599438" cy="1860804"/>
            </a:xfrm>
            <a:custGeom>
              <a:avLst/>
              <a:gdLst/>
              <a:ahLst/>
              <a:cxnLst/>
              <a:rect l="0" t="0" r="0" b="0"/>
              <a:pathLst>
                <a:path w="1599438" h="1860804">
                  <a:moveTo>
                    <a:pt x="3048" y="0"/>
                  </a:moveTo>
                  <a:lnTo>
                    <a:pt x="1599438" y="0"/>
                  </a:lnTo>
                  <a:lnTo>
                    <a:pt x="1599438" y="6096"/>
                  </a:lnTo>
                  <a:lnTo>
                    <a:pt x="6096" y="6096"/>
                  </a:lnTo>
                  <a:lnTo>
                    <a:pt x="6096" y="1854708"/>
                  </a:lnTo>
                  <a:lnTo>
                    <a:pt x="1599438" y="1854708"/>
                  </a:lnTo>
                  <a:lnTo>
                    <a:pt x="1599438" y="1860804"/>
                  </a:lnTo>
                  <a:lnTo>
                    <a:pt x="3048" y="1860804"/>
                  </a:lnTo>
                  <a:lnTo>
                    <a:pt x="0" y="1857756"/>
                  </a:lnTo>
                  <a:lnTo>
                    <a:pt x="0" y="3048"/>
                  </a:lnTo>
                  <a:lnTo>
                    <a:pt x="304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Shape 2200">
              <a:extLst>
                <a:ext uri="{FF2B5EF4-FFF2-40B4-BE49-F238E27FC236}">
                  <a16:creationId xmlns:a16="http://schemas.microsoft.com/office/drawing/2014/main" id="{662CAF60-1F01-4348-A80C-4E008B07926D}"/>
                </a:ext>
              </a:extLst>
            </p:cNvPr>
            <p:cNvSpPr/>
            <p:nvPr/>
          </p:nvSpPr>
          <p:spPr>
            <a:xfrm>
              <a:off x="1599438" y="0"/>
              <a:ext cx="1599438" cy="1860804"/>
            </a:xfrm>
            <a:custGeom>
              <a:avLst/>
              <a:gdLst/>
              <a:ahLst/>
              <a:cxnLst/>
              <a:rect l="0" t="0" r="0" b="0"/>
              <a:pathLst>
                <a:path w="1599438" h="1860804">
                  <a:moveTo>
                    <a:pt x="0" y="0"/>
                  </a:moveTo>
                  <a:lnTo>
                    <a:pt x="1596390" y="0"/>
                  </a:lnTo>
                  <a:lnTo>
                    <a:pt x="1599438" y="3048"/>
                  </a:lnTo>
                  <a:lnTo>
                    <a:pt x="1599438" y="1857756"/>
                  </a:lnTo>
                  <a:lnTo>
                    <a:pt x="1596390" y="1860804"/>
                  </a:lnTo>
                  <a:lnTo>
                    <a:pt x="0" y="1860804"/>
                  </a:lnTo>
                  <a:lnTo>
                    <a:pt x="0" y="1854708"/>
                  </a:lnTo>
                  <a:lnTo>
                    <a:pt x="1593342" y="1854708"/>
                  </a:lnTo>
                  <a:lnTo>
                    <a:pt x="1593342" y="6096"/>
                  </a:lnTo>
                  <a:lnTo>
                    <a:pt x="0" y="6096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6868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F338BEFB-9EB8-4597-B294-649DB4DA841F}"/>
              </a:ext>
            </a:extLst>
          </p:cNvPr>
          <p:cNvSpPr/>
          <p:nvPr/>
        </p:nvSpPr>
        <p:spPr>
          <a:xfrm>
            <a:off x="5818972" y="1134216"/>
            <a:ext cx="6362413" cy="39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" marR="76200" indent="-6350" algn="ctr">
              <a:lnSpc>
                <a:spcPct val="107000"/>
              </a:lnSpc>
              <a:spcBef>
                <a:spcPts val="0"/>
              </a:spcBef>
              <a:spcAft>
                <a:spcPts val="915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Parameters between All Functionalities: 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03693-6817-4AA9-966A-90F823C990C0}"/>
              </a:ext>
            </a:extLst>
          </p:cNvPr>
          <p:cNvSpPr txBox="1"/>
          <p:nvPr/>
        </p:nvSpPr>
        <p:spPr>
          <a:xfrm>
            <a:off x="6278248" y="4255886"/>
            <a:ext cx="250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FB258C-1D15-454B-BF96-DCE19E014889}"/>
              </a:ext>
            </a:extLst>
          </p:cNvPr>
          <p:cNvSpPr/>
          <p:nvPr/>
        </p:nvSpPr>
        <p:spPr>
          <a:xfrm>
            <a:off x="6154271" y="3919384"/>
            <a:ext cx="3449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44D7F16-70E8-4505-B0B4-C2B7D52C2B37}"/>
              </a:ext>
            </a:extLst>
          </p:cNvPr>
          <p:cNvSpPr/>
          <p:nvPr/>
        </p:nvSpPr>
        <p:spPr>
          <a:xfrm>
            <a:off x="6135083" y="3560977"/>
            <a:ext cx="3449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28A5B45-EFE4-46F7-ACBE-1D3B87C4C5C9}"/>
              </a:ext>
            </a:extLst>
          </p:cNvPr>
          <p:cNvSpPr/>
          <p:nvPr/>
        </p:nvSpPr>
        <p:spPr>
          <a:xfrm>
            <a:off x="6117636" y="3211539"/>
            <a:ext cx="3449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99BAC1-5388-4E9B-895F-D9F70F2AA25F}"/>
              </a:ext>
            </a:extLst>
          </p:cNvPr>
          <p:cNvSpPr/>
          <p:nvPr/>
        </p:nvSpPr>
        <p:spPr>
          <a:xfrm>
            <a:off x="6107912" y="2835188"/>
            <a:ext cx="3449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A7B680C-83E4-4415-89D7-C3022D3B40EE}"/>
              </a:ext>
            </a:extLst>
          </p:cNvPr>
          <p:cNvSpPr/>
          <p:nvPr/>
        </p:nvSpPr>
        <p:spPr>
          <a:xfrm>
            <a:off x="6080772" y="2446449"/>
            <a:ext cx="3449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2DD0F2-4913-4EFD-A34D-4D4773B6CFF7}"/>
              </a:ext>
            </a:extLst>
          </p:cNvPr>
          <p:cNvSpPr/>
          <p:nvPr/>
        </p:nvSpPr>
        <p:spPr>
          <a:xfrm>
            <a:off x="6117636" y="2144128"/>
            <a:ext cx="3449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626227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52DA5-43FC-48E6-AF13-080814BD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Discussions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F93-A58C-4DF5-88EB-EDDD6AE67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Force sensor to detect the accident based on threshold value and alcohol sensor 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MQ3 sensor detects weather the motorcyclist has consumed alcohol or not. These two sensors are connected to Arduino-Uno board.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 location is detected using GPS.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Module Connected helmet and bike.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Data pass between bike and helmet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7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52DA5-43FC-48E6-AF13-080814BD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F93-A58C-4DF5-88EB-EDDD6AE67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 thesis presents an IoT-based project that aims to prevent accidents caused by drunk drivers on motorbikes, with a focus on the situation in Bangladesh.</a:t>
            </a:r>
          </a:p>
          <a:p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eveloped an IoT-based system that utilizes an Arduino microcontroller, alcohol sensor, GPS module, force and vibration sensor, GSM module, and LCD display.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monitor and control the operation of a motorbike, ensuring that it is not being driven by a drunk driver.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GPS module that can detect and respond to accidents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ending coordinates of the location to a selected phone number and calling for an ambulance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0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EE78-AEF5-47A3-9F7C-AE8B88EA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FEF1-705E-4D7E-8B9F-C30F121D0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574213" cy="4352364"/>
          </a:xfrm>
        </p:spPr>
        <p:txBody>
          <a:bodyPr>
            <a:norm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S. Vijayan, V. T. Govind, M. Mathews, 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Surendran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M. S. M. E., "Title of Paper," International Journal of Emerging Technology in Computer Science &amp; Electronics, vol. 8, no. 1, pp. 1-10, Apr. 2014.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S. Nanda, H. Joshi and 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Khairnar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"An IOT Based Smart System for Accident Prevention and Detection," 2018 Fourth International Conference on Computing Communication Control and Automation (ICCUBEA), 2018, pp. 1-6,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10.1109/ICCUBEA.2018.8697663.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Huang, C.-M., Chang, Y., &amp; Jia, Y. (2022). A Mobile-Based Novice Accident Detection and Tracking System for Bicycle.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M.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Muthuvel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Nivetha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&amp; K.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Sirushti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(2018). Accident Detection and Reporting System using Internet of Things.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Dhulavvagol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P.M.,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Nashipudi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A.S.,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Ganiger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 (2018). Smart Helmet with Cloud GPS GSM Technology for Accident and Alcohol Detection. In: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Nagabhushan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Aradhya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V.N.M., Jagadeesh, P., Shukla, S., M.L., C. (eds) Cognitive Computing and Information Processing. CCIP 2017. Communications in Computer and Information Science, vol 801. Springer, Singapore. https://doi.org/10.1007/978-981-10-9059-2_31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74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EE78-AEF5-47A3-9F7C-AE8B88EA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11" y="2980765"/>
            <a:ext cx="9404723" cy="1400530"/>
          </a:xfrm>
        </p:spPr>
        <p:txBody>
          <a:bodyPr/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12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697E-44CE-6B10-F701-B60BEEAA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25554-DF34-E23A-A63E-EB4B7542C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of Things (IoT)</a:t>
            </a:r>
          </a:p>
          <a:p>
            <a:r>
              <a:rPr lang="en-US" dirty="0"/>
              <a:t>An IoT-based project that aims to prevent accidents caused by drunk drivers on motorbikes</a:t>
            </a:r>
          </a:p>
          <a:p>
            <a:r>
              <a:rPr lang="en-US" dirty="0"/>
              <a:t>The proposed system utilizes an Arduino microcontroller, alcohol sensor, GPS module, force and vibration sensor, GSM module, and LCD display.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1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C5A9-ABFD-7655-FFBF-AF5438EC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61FF-DFC8-D2E5-E09F-1BCD40B7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rates of road traffic accidents </a:t>
            </a:r>
          </a:p>
          <a:p>
            <a:r>
              <a:rPr lang="en-US" dirty="0"/>
              <a:t>Identify drunk driving</a:t>
            </a:r>
          </a:p>
          <a:p>
            <a:r>
              <a:rPr lang="en-US" dirty="0"/>
              <a:t>Identify Driver Patient</a:t>
            </a:r>
          </a:p>
          <a:p>
            <a:r>
              <a:rPr lang="en-US" dirty="0"/>
              <a:t>Identify Accident and Accident sport</a:t>
            </a:r>
          </a:p>
          <a:p>
            <a:r>
              <a:rPr lang="en-US" dirty="0"/>
              <a:t>Automatic call and massage in Emergency Contact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2C9E-301D-2AB2-44B3-F6DA0B1A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D478-1332-ABDA-A24A-38E8BCEE4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safety (In 2018, more than 5,000 people died)</a:t>
            </a:r>
          </a:p>
          <a:p>
            <a:r>
              <a:rPr lang="en-US" dirty="0"/>
              <a:t>Safe Rode</a:t>
            </a:r>
          </a:p>
          <a:p>
            <a:r>
              <a:rPr lang="en-US" dirty="0"/>
              <a:t>Prevent Accident</a:t>
            </a:r>
          </a:p>
          <a:p>
            <a:r>
              <a:rPr lang="en-US" dirty="0"/>
              <a:t>First treatment</a:t>
            </a:r>
          </a:p>
          <a:p>
            <a:r>
              <a:rPr lang="en-US" dirty="0"/>
              <a:t>No drunk driving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29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2D89C-BA93-45BF-63F7-0CF84990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07894"/>
            <a:ext cx="9404723" cy="140053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the Study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3D07C-3C70-1F29-758B-71F396951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85365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proposed system utilizes an Arduino Uno Board, alcohol sensor, GPS module, force and vibration sensor, GSM module, and LCD display. </a:t>
            </a:r>
          </a:p>
          <a:p>
            <a:r>
              <a:rPr lang="en-US" dirty="0"/>
              <a:t>A system that can monitor and control the operation of a motorbike, ensuring that it is not being driven by a drunk driver.</a:t>
            </a:r>
          </a:p>
          <a:p>
            <a:r>
              <a:rPr lang="en-US" dirty="0">
                <a:effectLst/>
                <a:latin typeface="Helvetica Neue"/>
              </a:rPr>
              <a:t>The Arduino microcontroller acts as the brain of the system, receiving input from the various sensors and modules and processing it to make decisions </a:t>
            </a:r>
          </a:p>
          <a:p>
            <a:r>
              <a:rPr lang="en-US" dirty="0">
                <a:effectLst/>
                <a:latin typeface="Helvetica Neue"/>
              </a:rPr>
              <a:t>GPS module that can detect and respond to location. </a:t>
            </a:r>
          </a:p>
          <a:p>
            <a:r>
              <a:rPr lang="en-US" dirty="0">
                <a:effectLst/>
                <a:latin typeface="Helvetica Neue"/>
              </a:rPr>
              <a:t>Accident is detected based on data from the force and vibration sensor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03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2285-613A-70B5-C2EB-7EAB121BB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273" y="360153"/>
            <a:ext cx="9144000" cy="703263"/>
          </a:xfrm>
        </p:spPr>
        <p:txBody>
          <a:bodyPr>
            <a:noAutofit/>
          </a:bodyPr>
          <a:lstStyle/>
          <a:p>
            <a:r>
              <a:rPr lang="en-IN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en-IN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E42BF-83B3-C535-A7F8-952BE8A23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99" y="1735260"/>
            <a:ext cx="11322002" cy="4071938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Background</a:t>
            </a:r>
            <a:r>
              <a:rPr lang="en-IN" sz="2400" dirty="0">
                <a:solidFill>
                  <a:schemeClr val="tx1"/>
                </a:solidFill>
              </a:rPr>
              <a:t> Study</a:t>
            </a:r>
          </a:p>
          <a:p>
            <a:pPr marL="400050" indent="-4000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IoT Device</a:t>
            </a:r>
            <a:r>
              <a:rPr lang="en-US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provides a user friendly </a:t>
            </a:r>
            <a:r>
              <a:rPr lang="en-US" sz="1800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secured environment, easy to use with a decentralized, safety, verifiable, programmable, immutable, divisible, and faster technology.</a:t>
            </a:r>
          </a:p>
          <a:p>
            <a:pPr marL="400050" indent="-4000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 the accident issue </a:t>
            </a:r>
            <a:endParaRPr lang="en-US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</a:pPr>
            <a:endParaRPr lang="en-US" sz="1800" cap="non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</a:pPr>
            <a:endParaRPr lang="en-US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75BDD-3BD4-5112-F671-9A32EFB4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21C46AA-C240-453B-9DEA-16333F18965B}" type="slidenum">
              <a:rPr lang="en-IN" smtClean="0"/>
              <a:t>7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C849DF-36EC-49FC-9EB5-E03DCDC3C530}"/>
              </a:ext>
            </a:extLst>
          </p:cNvPr>
          <p:cNvGrpSpPr>
            <a:grpSpLocks/>
          </p:cNvGrpSpPr>
          <p:nvPr/>
        </p:nvGrpSpPr>
        <p:grpSpPr bwMode="auto">
          <a:xfrm>
            <a:off x="2484118" y="3283266"/>
            <a:ext cx="6374131" cy="3317559"/>
            <a:chOff x="0" y="0"/>
            <a:chExt cx="32423" cy="192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6CA758-BF77-4361-9745-34E183CCA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3" y="17731"/>
              <a:ext cx="420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8" name="Shape 25853">
              <a:extLst>
                <a:ext uri="{FF2B5EF4-FFF2-40B4-BE49-F238E27FC236}">
                  <a16:creationId xmlns:a16="http://schemas.microsoft.com/office/drawing/2014/main" id="{DB77FDC6-7B8F-4EA5-B838-BC158E4B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11201"/>
              <a:ext cx="23363" cy="91"/>
            </a:xfrm>
            <a:custGeom>
              <a:avLst/>
              <a:gdLst>
                <a:gd name="T0" fmla="*/ 0 w 2336292"/>
                <a:gd name="T1" fmla="*/ 0 h 9144"/>
                <a:gd name="T2" fmla="*/ 2336292 w 2336292"/>
                <a:gd name="T3" fmla="*/ 0 h 9144"/>
                <a:gd name="T4" fmla="*/ 2336292 w 2336292"/>
                <a:gd name="T5" fmla="*/ 9144 h 9144"/>
                <a:gd name="T6" fmla="*/ 0 w 2336292"/>
                <a:gd name="T7" fmla="*/ 9144 h 9144"/>
                <a:gd name="T8" fmla="*/ 0 w 2336292"/>
                <a:gd name="T9" fmla="*/ 0 h 9144"/>
                <a:gd name="T10" fmla="*/ 0 w 2336292"/>
                <a:gd name="T11" fmla="*/ 0 h 9144"/>
                <a:gd name="T12" fmla="*/ 2336292 w 233629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Shape 25854">
              <a:extLst>
                <a:ext uri="{FF2B5EF4-FFF2-40B4-BE49-F238E27FC236}">
                  <a16:creationId xmlns:a16="http://schemas.microsoft.com/office/drawing/2014/main" id="{56E1610F-32BB-419A-9526-0FF08F734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9144"/>
              <a:ext cx="23363" cy="91"/>
            </a:xfrm>
            <a:custGeom>
              <a:avLst/>
              <a:gdLst>
                <a:gd name="T0" fmla="*/ 0 w 2336292"/>
                <a:gd name="T1" fmla="*/ 0 h 9144"/>
                <a:gd name="T2" fmla="*/ 2336292 w 2336292"/>
                <a:gd name="T3" fmla="*/ 0 h 9144"/>
                <a:gd name="T4" fmla="*/ 2336292 w 2336292"/>
                <a:gd name="T5" fmla="*/ 9144 h 9144"/>
                <a:gd name="T6" fmla="*/ 0 w 2336292"/>
                <a:gd name="T7" fmla="*/ 9144 h 9144"/>
                <a:gd name="T8" fmla="*/ 0 w 2336292"/>
                <a:gd name="T9" fmla="*/ 0 h 9144"/>
                <a:gd name="T10" fmla="*/ 0 w 2336292"/>
                <a:gd name="T11" fmla="*/ 0 h 9144"/>
                <a:gd name="T12" fmla="*/ 2336292 w 233629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Shape 25855">
              <a:extLst>
                <a:ext uri="{FF2B5EF4-FFF2-40B4-BE49-F238E27FC236}">
                  <a16:creationId xmlns:a16="http://schemas.microsoft.com/office/drawing/2014/main" id="{343C8346-E17D-4CD0-9C99-1BDE4B162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7101"/>
              <a:ext cx="23363" cy="92"/>
            </a:xfrm>
            <a:custGeom>
              <a:avLst/>
              <a:gdLst>
                <a:gd name="T0" fmla="*/ 0 w 2336292"/>
                <a:gd name="T1" fmla="*/ 0 h 9144"/>
                <a:gd name="T2" fmla="*/ 2336292 w 2336292"/>
                <a:gd name="T3" fmla="*/ 0 h 9144"/>
                <a:gd name="T4" fmla="*/ 2336292 w 2336292"/>
                <a:gd name="T5" fmla="*/ 9144 h 9144"/>
                <a:gd name="T6" fmla="*/ 0 w 2336292"/>
                <a:gd name="T7" fmla="*/ 9144 h 9144"/>
                <a:gd name="T8" fmla="*/ 0 w 2336292"/>
                <a:gd name="T9" fmla="*/ 0 h 9144"/>
                <a:gd name="T10" fmla="*/ 0 w 2336292"/>
                <a:gd name="T11" fmla="*/ 0 h 9144"/>
                <a:gd name="T12" fmla="*/ 2336292 w 233629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Shape 25856">
              <a:extLst>
                <a:ext uri="{FF2B5EF4-FFF2-40B4-BE49-F238E27FC236}">
                  <a16:creationId xmlns:a16="http://schemas.microsoft.com/office/drawing/2014/main" id="{16F099F5-1DF6-4C59-8329-4E420FA68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5044"/>
              <a:ext cx="23363" cy="91"/>
            </a:xfrm>
            <a:custGeom>
              <a:avLst/>
              <a:gdLst>
                <a:gd name="T0" fmla="*/ 0 w 2336292"/>
                <a:gd name="T1" fmla="*/ 0 h 9144"/>
                <a:gd name="T2" fmla="*/ 2336292 w 2336292"/>
                <a:gd name="T3" fmla="*/ 0 h 9144"/>
                <a:gd name="T4" fmla="*/ 2336292 w 2336292"/>
                <a:gd name="T5" fmla="*/ 9144 h 9144"/>
                <a:gd name="T6" fmla="*/ 0 w 2336292"/>
                <a:gd name="T7" fmla="*/ 9144 h 9144"/>
                <a:gd name="T8" fmla="*/ 0 w 2336292"/>
                <a:gd name="T9" fmla="*/ 0 h 9144"/>
                <a:gd name="T10" fmla="*/ 0 w 2336292"/>
                <a:gd name="T11" fmla="*/ 0 h 9144"/>
                <a:gd name="T12" fmla="*/ 2336292 w 233629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Shape 25857">
              <a:extLst>
                <a:ext uri="{FF2B5EF4-FFF2-40B4-BE49-F238E27FC236}">
                  <a16:creationId xmlns:a16="http://schemas.microsoft.com/office/drawing/2014/main" id="{BC43C13C-29A0-4AB8-8DEA-1741692AA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3002"/>
              <a:ext cx="23363" cy="91"/>
            </a:xfrm>
            <a:custGeom>
              <a:avLst/>
              <a:gdLst>
                <a:gd name="T0" fmla="*/ 0 w 2336292"/>
                <a:gd name="T1" fmla="*/ 0 h 9144"/>
                <a:gd name="T2" fmla="*/ 2336292 w 2336292"/>
                <a:gd name="T3" fmla="*/ 0 h 9144"/>
                <a:gd name="T4" fmla="*/ 2336292 w 2336292"/>
                <a:gd name="T5" fmla="*/ 9144 h 9144"/>
                <a:gd name="T6" fmla="*/ 0 w 2336292"/>
                <a:gd name="T7" fmla="*/ 9144 h 9144"/>
                <a:gd name="T8" fmla="*/ 0 w 2336292"/>
                <a:gd name="T9" fmla="*/ 0 h 9144"/>
                <a:gd name="T10" fmla="*/ 0 w 2336292"/>
                <a:gd name="T11" fmla="*/ 0 h 9144"/>
                <a:gd name="T12" fmla="*/ 2336292 w 233629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Shape 25858">
              <a:extLst>
                <a:ext uri="{FF2B5EF4-FFF2-40B4-BE49-F238E27FC236}">
                  <a16:creationId xmlns:a16="http://schemas.microsoft.com/office/drawing/2014/main" id="{EC7D1059-835F-45A6-BD4C-1221D1B9D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960"/>
              <a:ext cx="23363" cy="91"/>
            </a:xfrm>
            <a:custGeom>
              <a:avLst/>
              <a:gdLst>
                <a:gd name="T0" fmla="*/ 0 w 2336292"/>
                <a:gd name="T1" fmla="*/ 0 h 9144"/>
                <a:gd name="T2" fmla="*/ 2336292 w 2336292"/>
                <a:gd name="T3" fmla="*/ 0 h 9144"/>
                <a:gd name="T4" fmla="*/ 2336292 w 2336292"/>
                <a:gd name="T5" fmla="*/ 9144 h 9144"/>
                <a:gd name="T6" fmla="*/ 0 w 2336292"/>
                <a:gd name="T7" fmla="*/ 9144 h 9144"/>
                <a:gd name="T8" fmla="*/ 0 w 2336292"/>
                <a:gd name="T9" fmla="*/ 0 h 9144"/>
                <a:gd name="T10" fmla="*/ 0 w 2336292"/>
                <a:gd name="T11" fmla="*/ 0 h 9144"/>
                <a:gd name="T12" fmla="*/ 2336292 w 233629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Shape 25859">
              <a:extLst>
                <a:ext uri="{FF2B5EF4-FFF2-40B4-BE49-F238E27FC236}">
                  <a16:creationId xmlns:a16="http://schemas.microsoft.com/office/drawing/2014/main" id="{C956BCA6-6D66-4D53-8FFA-CA7B3DEE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7" y="5135"/>
              <a:ext cx="1082" cy="8153"/>
            </a:xfrm>
            <a:custGeom>
              <a:avLst/>
              <a:gdLst>
                <a:gd name="T0" fmla="*/ 0 w 103632"/>
                <a:gd name="T1" fmla="*/ 0 h 780288"/>
                <a:gd name="T2" fmla="*/ 103632 w 103632"/>
                <a:gd name="T3" fmla="*/ 0 h 780288"/>
                <a:gd name="T4" fmla="*/ 103632 w 103632"/>
                <a:gd name="T5" fmla="*/ 780288 h 780288"/>
                <a:gd name="T6" fmla="*/ 0 w 103632"/>
                <a:gd name="T7" fmla="*/ 780288 h 780288"/>
                <a:gd name="T8" fmla="*/ 0 w 103632"/>
                <a:gd name="T9" fmla="*/ 0 h 780288"/>
                <a:gd name="T10" fmla="*/ 0 w 103632"/>
                <a:gd name="T11" fmla="*/ 0 h 780288"/>
                <a:gd name="T12" fmla="*/ 103632 w 103632"/>
                <a:gd name="T13" fmla="*/ 780288 h 780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03632" h="780288">
                  <a:moveTo>
                    <a:pt x="0" y="0"/>
                  </a:moveTo>
                  <a:lnTo>
                    <a:pt x="103632" y="0"/>
                  </a:lnTo>
                  <a:lnTo>
                    <a:pt x="103632" y="780288"/>
                  </a:lnTo>
                  <a:lnTo>
                    <a:pt x="0" y="780288"/>
                  </a:lnTo>
                  <a:lnTo>
                    <a:pt x="0" y="0"/>
                  </a:lnTo>
                </a:path>
              </a:pathLst>
            </a:custGeom>
            <a:solidFill>
              <a:srgbClr val="398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Shape 25861">
              <a:extLst>
                <a:ext uri="{FF2B5EF4-FFF2-40B4-BE49-F238E27FC236}">
                  <a16:creationId xmlns:a16="http://schemas.microsoft.com/office/drawing/2014/main" id="{C9CAD283-428B-43F4-B1AD-306A46173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3718"/>
              <a:ext cx="1155" cy="9570"/>
            </a:xfrm>
            <a:custGeom>
              <a:avLst/>
              <a:gdLst>
                <a:gd name="T0" fmla="*/ 0 w 103632"/>
                <a:gd name="T1" fmla="*/ 0 h 957072"/>
                <a:gd name="T2" fmla="*/ 103632 w 103632"/>
                <a:gd name="T3" fmla="*/ 0 h 957072"/>
                <a:gd name="T4" fmla="*/ 103632 w 103632"/>
                <a:gd name="T5" fmla="*/ 957072 h 957072"/>
                <a:gd name="T6" fmla="*/ 0 w 103632"/>
                <a:gd name="T7" fmla="*/ 957072 h 957072"/>
                <a:gd name="T8" fmla="*/ 0 w 103632"/>
                <a:gd name="T9" fmla="*/ 0 h 957072"/>
                <a:gd name="T10" fmla="*/ 0 w 103632"/>
                <a:gd name="T11" fmla="*/ 0 h 957072"/>
                <a:gd name="T12" fmla="*/ 103632 w 103632"/>
                <a:gd name="T13" fmla="*/ 957072 h 957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03632" h="957072">
                  <a:moveTo>
                    <a:pt x="0" y="0"/>
                  </a:moveTo>
                  <a:lnTo>
                    <a:pt x="103632" y="0"/>
                  </a:lnTo>
                  <a:lnTo>
                    <a:pt x="103632" y="957072"/>
                  </a:lnTo>
                  <a:lnTo>
                    <a:pt x="0" y="957072"/>
                  </a:lnTo>
                  <a:lnTo>
                    <a:pt x="0" y="0"/>
                  </a:lnTo>
                </a:path>
              </a:pathLst>
            </a:custGeom>
            <a:solidFill>
              <a:srgbClr val="398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" name="Shape 25862">
              <a:extLst>
                <a:ext uri="{FF2B5EF4-FFF2-40B4-BE49-F238E27FC236}">
                  <a16:creationId xmlns:a16="http://schemas.microsoft.com/office/drawing/2014/main" id="{20B565E3-E17D-4D8A-9788-78E6FCF3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5" y="3474"/>
              <a:ext cx="1036" cy="9860"/>
            </a:xfrm>
            <a:custGeom>
              <a:avLst/>
              <a:gdLst>
                <a:gd name="T0" fmla="*/ 0 w 103632"/>
                <a:gd name="T1" fmla="*/ 0 h 986028"/>
                <a:gd name="T2" fmla="*/ 103632 w 103632"/>
                <a:gd name="T3" fmla="*/ 0 h 986028"/>
                <a:gd name="T4" fmla="*/ 103632 w 103632"/>
                <a:gd name="T5" fmla="*/ 986028 h 986028"/>
                <a:gd name="T6" fmla="*/ 0 w 103632"/>
                <a:gd name="T7" fmla="*/ 986028 h 986028"/>
                <a:gd name="T8" fmla="*/ 0 w 103632"/>
                <a:gd name="T9" fmla="*/ 0 h 986028"/>
                <a:gd name="T10" fmla="*/ 0 w 103632"/>
                <a:gd name="T11" fmla="*/ 0 h 986028"/>
                <a:gd name="T12" fmla="*/ 103632 w 103632"/>
                <a:gd name="T13" fmla="*/ 986028 h 986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03632" h="986028">
                  <a:moveTo>
                    <a:pt x="0" y="0"/>
                  </a:moveTo>
                  <a:lnTo>
                    <a:pt x="103632" y="0"/>
                  </a:lnTo>
                  <a:lnTo>
                    <a:pt x="103632" y="986028"/>
                  </a:lnTo>
                  <a:lnTo>
                    <a:pt x="0" y="986028"/>
                  </a:lnTo>
                  <a:lnTo>
                    <a:pt x="0" y="0"/>
                  </a:lnTo>
                </a:path>
              </a:pathLst>
            </a:custGeom>
            <a:solidFill>
              <a:srgbClr val="398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Shape 25863">
              <a:extLst>
                <a:ext uri="{FF2B5EF4-FFF2-40B4-BE49-F238E27FC236}">
                  <a16:creationId xmlns:a16="http://schemas.microsoft.com/office/drawing/2014/main" id="{965C6155-6A55-4C3C-836A-46AFA1A53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" y="5400"/>
              <a:ext cx="1295" cy="7886"/>
            </a:xfrm>
            <a:custGeom>
              <a:avLst/>
              <a:gdLst>
                <a:gd name="T0" fmla="*/ 0 w 103632"/>
                <a:gd name="T1" fmla="*/ 0 h 589788"/>
                <a:gd name="T2" fmla="*/ 103632 w 103632"/>
                <a:gd name="T3" fmla="*/ 0 h 589788"/>
                <a:gd name="T4" fmla="*/ 103632 w 103632"/>
                <a:gd name="T5" fmla="*/ 589788 h 589788"/>
                <a:gd name="T6" fmla="*/ 0 w 103632"/>
                <a:gd name="T7" fmla="*/ 589788 h 589788"/>
                <a:gd name="T8" fmla="*/ 0 w 103632"/>
                <a:gd name="T9" fmla="*/ 0 h 589788"/>
                <a:gd name="T10" fmla="*/ 0 w 103632"/>
                <a:gd name="T11" fmla="*/ 0 h 589788"/>
                <a:gd name="T12" fmla="*/ 103632 w 103632"/>
                <a:gd name="T13" fmla="*/ 589788 h 589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03632" h="589788">
                  <a:moveTo>
                    <a:pt x="0" y="0"/>
                  </a:moveTo>
                  <a:lnTo>
                    <a:pt x="103632" y="0"/>
                  </a:lnTo>
                  <a:lnTo>
                    <a:pt x="103632" y="589788"/>
                  </a:lnTo>
                  <a:lnTo>
                    <a:pt x="0" y="589788"/>
                  </a:lnTo>
                  <a:lnTo>
                    <a:pt x="0" y="0"/>
                  </a:lnTo>
                </a:path>
              </a:pathLst>
            </a:custGeom>
            <a:solidFill>
              <a:srgbClr val="46A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Shape 25865">
              <a:extLst>
                <a:ext uri="{FF2B5EF4-FFF2-40B4-BE49-F238E27FC236}">
                  <a16:creationId xmlns:a16="http://schemas.microsoft.com/office/drawing/2014/main" id="{277095F7-FBA0-4A85-AEBC-84983B8D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3" y="4191"/>
              <a:ext cx="1188" cy="9097"/>
            </a:xfrm>
            <a:custGeom>
              <a:avLst/>
              <a:gdLst>
                <a:gd name="T0" fmla="*/ 0 w 103632"/>
                <a:gd name="T1" fmla="*/ 0 h 853440"/>
                <a:gd name="T2" fmla="*/ 103632 w 103632"/>
                <a:gd name="T3" fmla="*/ 0 h 853440"/>
                <a:gd name="T4" fmla="*/ 103632 w 103632"/>
                <a:gd name="T5" fmla="*/ 853440 h 853440"/>
                <a:gd name="T6" fmla="*/ 0 w 103632"/>
                <a:gd name="T7" fmla="*/ 853440 h 853440"/>
                <a:gd name="T8" fmla="*/ 0 w 103632"/>
                <a:gd name="T9" fmla="*/ 0 h 853440"/>
                <a:gd name="T10" fmla="*/ 0 w 103632"/>
                <a:gd name="T11" fmla="*/ 0 h 853440"/>
                <a:gd name="T12" fmla="*/ 103632 w 103632"/>
                <a:gd name="T13" fmla="*/ 853440 h 85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03632" h="853440">
                  <a:moveTo>
                    <a:pt x="0" y="0"/>
                  </a:moveTo>
                  <a:lnTo>
                    <a:pt x="103632" y="0"/>
                  </a:lnTo>
                  <a:lnTo>
                    <a:pt x="103632" y="853440"/>
                  </a:lnTo>
                  <a:lnTo>
                    <a:pt x="0" y="853440"/>
                  </a:lnTo>
                  <a:lnTo>
                    <a:pt x="0" y="0"/>
                  </a:lnTo>
                </a:path>
              </a:pathLst>
            </a:custGeom>
            <a:solidFill>
              <a:srgbClr val="46A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Shape 25866">
              <a:extLst>
                <a:ext uri="{FF2B5EF4-FFF2-40B4-BE49-F238E27FC236}">
                  <a16:creationId xmlns:a16="http://schemas.microsoft.com/office/drawing/2014/main" id="{D616087A-F952-42D9-B9DB-D2503E4BD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0" y="3474"/>
              <a:ext cx="1037" cy="9859"/>
            </a:xfrm>
            <a:custGeom>
              <a:avLst/>
              <a:gdLst>
                <a:gd name="T0" fmla="*/ 0 w 103632"/>
                <a:gd name="T1" fmla="*/ 0 h 1025652"/>
                <a:gd name="T2" fmla="*/ 103632 w 103632"/>
                <a:gd name="T3" fmla="*/ 0 h 1025652"/>
                <a:gd name="T4" fmla="*/ 103632 w 103632"/>
                <a:gd name="T5" fmla="*/ 1025652 h 1025652"/>
                <a:gd name="T6" fmla="*/ 0 w 103632"/>
                <a:gd name="T7" fmla="*/ 1025652 h 1025652"/>
                <a:gd name="T8" fmla="*/ 0 w 103632"/>
                <a:gd name="T9" fmla="*/ 0 h 1025652"/>
                <a:gd name="T10" fmla="*/ 0 w 103632"/>
                <a:gd name="T11" fmla="*/ 0 h 1025652"/>
                <a:gd name="T12" fmla="*/ 103632 w 103632"/>
                <a:gd name="T13" fmla="*/ 1025652 h 1025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03632" h="1025652">
                  <a:moveTo>
                    <a:pt x="0" y="0"/>
                  </a:moveTo>
                  <a:lnTo>
                    <a:pt x="103632" y="0"/>
                  </a:lnTo>
                  <a:lnTo>
                    <a:pt x="103632" y="1025652"/>
                  </a:lnTo>
                  <a:lnTo>
                    <a:pt x="0" y="1025652"/>
                  </a:lnTo>
                  <a:lnTo>
                    <a:pt x="0" y="0"/>
                  </a:lnTo>
                </a:path>
              </a:pathLst>
            </a:custGeom>
            <a:solidFill>
              <a:srgbClr val="46A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Shape 25875">
              <a:extLst>
                <a:ext uri="{FF2B5EF4-FFF2-40B4-BE49-F238E27FC236}">
                  <a16:creationId xmlns:a16="http://schemas.microsoft.com/office/drawing/2014/main" id="{192B4596-50B0-4BD7-88E3-48E23FED1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990"/>
              <a:ext cx="92" cy="12299"/>
            </a:xfrm>
            <a:custGeom>
              <a:avLst/>
              <a:gdLst>
                <a:gd name="T0" fmla="*/ 0 w 9144"/>
                <a:gd name="T1" fmla="*/ 0 h 1229868"/>
                <a:gd name="T2" fmla="*/ 9144 w 9144"/>
                <a:gd name="T3" fmla="*/ 0 h 1229868"/>
                <a:gd name="T4" fmla="*/ 9144 w 9144"/>
                <a:gd name="T5" fmla="*/ 1229868 h 1229868"/>
                <a:gd name="T6" fmla="*/ 0 w 9144"/>
                <a:gd name="T7" fmla="*/ 1229868 h 1229868"/>
                <a:gd name="T8" fmla="*/ 0 w 9144"/>
                <a:gd name="T9" fmla="*/ 0 h 1229868"/>
                <a:gd name="T10" fmla="*/ 0 w 9144"/>
                <a:gd name="T11" fmla="*/ 0 h 1229868"/>
                <a:gd name="T12" fmla="*/ 9144 w 9144"/>
                <a:gd name="T13" fmla="*/ 1229868 h 1229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144" h="1229868">
                  <a:moveTo>
                    <a:pt x="0" y="0"/>
                  </a:moveTo>
                  <a:lnTo>
                    <a:pt x="9144" y="0"/>
                  </a:lnTo>
                  <a:lnTo>
                    <a:pt x="9144" y="1229868"/>
                  </a:lnTo>
                  <a:lnTo>
                    <a:pt x="0" y="1229868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Shape 25876">
              <a:extLst>
                <a:ext uri="{FF2B5EF4-FFF2-40B4-BE49-F238E27FC236}">
                  <a16:creationId xmlns:a16="http://schemas.microsoft.com/office/drawing/2014/main" id="{86FD4AAD-9843-4764-A868-1E7FC5860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" y="13243"/>
              <a:ext cx="275" cy="92"/>
            </a:xfrm>
            <a:custGeom>
              <a:avLst/>
              <a:gdLst>
                <a:gd name="T0" fmla="*/ 0 w 27432"/>
                <a:gd name="T1" fmla="*/ 0 h 9144"/>
                <a:gd name="T2" fmla="*/ 27432 w 27432"/>
                <a:gd name="T3" fmla="*/ 0 h 9144"/>
                <a:gd name="T4" fmla="*/ 27432 w 27432"/>
                <a:gd name="T5" fmla="*/ 9144 h 9144"/>
                <a:gd name="T6" fmla="*/ 0 w 27432"/>
                <a:gd name="T7" fmla="*/ 9144 h 9144"/>
                <a:gd name="T8" fmla="*/ 0 w 27432"/>
                <a:gd name="T9" fmla="*/ 0 h 9144"/>
                <a:gd name="T10" fmla="*/ 0 w 27432"/>
                <a:gd name="T11" fmla="*/ 0 h 9144"/>
                <a:gd name="T12" fmla="*/ 27432 w 2743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Shape 25877">
              <a:extLst>
                <a:ext uri="{FF2B5EF4-FFF2-40B4-BE49-F238E27FC236}">
                  <a16:creationId xmlns:a16="http://schemas.microsoft.com/office/drawing/2014/main" id="{C7507AB9-30AF-44ED-91F7-627A4E199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" y="11201"/>
              <a:ext cx="275" cy="91"/>
            </a:xfrm>
            <a:custGeom>
              <a:avLst/>
              <a:gdLst>
                <a:gd name="T0" fmla="*/ 0 w 27432"/>
                <a:gd name="T1" fmla="*/ 0 h 9144"/>
                <a:gd name="T2" fmla="*/ 27432 w 27432"/>
                <a:gd name="T3" fmla="*/ 0 h 9144"/>
                <a:gd name="T4" fmla="*/ 27432 w 27432"/>
                <a:gd name="T5" fmla="*/ 9144 h 9144"/>
                <a:gd name="T6" fmla="*/ 0 w 27432"/>
                <a:gd name="T7" fmla="*/ 9144 h 9144"/>
                <a:gd name="T8" fmla="*/ 0 w 27432"/>
                <a:gd name="T9" fmla="*/ 0 h 9144"/>
                <a:gd name="T10" fmla="*/ 0 w 27432"/>
                <a:gd name="T11" fmla="*/ 0 h 9144"/>
                <a:gd name="T12" fmla="*/ 27432 w 2743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Shape 25878">
              <a:extLst>
                <a:ext uri="{FF2B5EF4-FFF2-40B4-BE49-F238E27FC236}">
                  <a16:creationId xmlns:a16="http://schemas.microsoft.com/office/drawing/2014/main" id="{533F417D-46E5-41CA-8BC1-E9EA41AAB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" y="9144"/>
              <a:ext cx="275" cy="91"/>
            </a:xfrm>
            <a:custGeom>
              <a:avLst/>
              <a:gdLst>
                <a:gd name="T0" fmla="*/ 0 w 27432"/>
                <a:gd name="T1" fmla="*/ 0 h 9144"/>
                <a:gd name="T2" fmla="*/ 27432 w 27432"/>
                <a:gd name="T3" fmla="*/ 0 h 9144"/>
                <a:gd name="T4" fmla="*/ 27432 w 27432"/>
                <a:gd name="T5" fmla="*/ 9144 h 9144"/>
                <a:gd name="T6" fmla="*/ 0 w 27432"/>
                <a:gd name="T7" fmla="*/ 9144 h 9144"/>
                <a:gd name="T8" fmla="*/ 0 w 27432"/>
                <a:gd name="T9" fmla="*/ 0 h 9144"/>
                <a:gd name="T10" fmla="*/ 0 w 27432"/>
                <a:gd name="T11" fmla="*/ 0 h 9144"/>
                <a:gd name="T12" fmla="*/ 27432 w 2743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Shape 25879">
              <a:extLst>
                <a:ext uri="{FF2B5EF4-FFF2-40B4-BE49-F238E27FC236}">
                  <a16:creationId xmlns:a16="http://schemas.microsoft.com/office/drawing/2014/main" id="{46D5BD25-03A5-4153-AFBB-B11E8769C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" y="7101"/>
              <a:ext cx="275" cy="92"/>
            </a:xfrm>
            <a:custGeom>
              <a:avLst/>
              <a:gdLst>
                <a:gd name="T0" fmla="*/ 0 w 27432"/>
                <a:gd name="T1" fmla="*/ 0 h 9144"/>
                <a:gd name="T2" fmla="*/ 27432 w 27432"/>
                <a:gd name="T3" fmla="*/ 0 h 9144"/>
                <a:gd name="T4" fmla="*/ 27432 w 27432"/>
                <a:gd name="T5" fmla="*/ 9144 h 9144"/>
                <a:gd name="T6" fmla="*/ 0 w 27432"/>
                <a:gd name="T7" fmla="*/ 9144 h 9144"/>
                <a:gd name="T8" fmla="*/ 0 w 27432"/>
                <a:gd name="T9" fmla="*/ 0 h 9144"/>
                <a:gd name="T10" fmla="*/ 0 w 27432"/>
                <a:gd name="T11" fmla="*/ 0 h 9144"/>
                <a:gd name="T12" fmla="*/ 27432 w 2743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Shape 25880">
              <a:extLst>
                <a:ext uri="{FF2B5EF4-FFF2-40B4-BE49-F238E27FC236}">
                  <a16:creationId xmlns:a16="http://schemas.microsoft.com/office/drawing/2014/main" id="{17DE27AB-ECB2-4201-AEFD-78739030E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" y="5044"/>
              <a:ext cx="275" cy="91"/>
            </a:xfrm>
            <a:custGeom>
              <a:avLst/>
              <a:gdLst>
                <a:gd name="T0" fmla="*/ 0 w 27432"/>
                <a:gd name="T1" fmla="*/ 0 h 9144"/>
                <a:gd name="T2" fmla="*/ 27432 w 27432"/>
                <a:gd name="T3" fmla="*/ 0 h 9144"/>
                <a:gd name="T4" fmla="*/ 27432 w 27432"/>
                <a:gd name="T5" fmla="*/ 9144 h 9144"/>
                <a:gd name="T6" fmla="*/ 0 w 27432"/>
                <a:gd name="T7" fmla="*/ 9144 h 9144"/>
                <a:gd name="T8" fmla="*/ 0 w 27432"/>
                <a:gd name="T9" fmla="*/ 0 h 9144"/>
                <a:gd name="T10" fmla="*/ 0 w 27432"/>
                <a:gd name="T11" fmla="*/ 0 h 9144"/>
                <a:gd name="T12" fmla="*/ 27432 w 2743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Shape 25881">
              <a:extLst>
                <a:ext uri="{FF2B5EF4-FFF2-40B4-BE49-F238E27FC236}">
                  <a16:creationId xmlns:a16="http://schemas.microsoft.com/office/drawing/2014/main" id="{B21CD011-BFB8-47CD-BC81-B8E35E8AC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" y="3002"/>
              <a:ext cx="275" cy="91"/>
            </a:xfrm>
            <a:custGeom>
              <a:avLst/>
              <a:gdLst>
                <a:gd name="T0" fmla="*/ 0 w 27432"/>
                <a:gd name="T1" fmla="*/ 0 h 9144"/>
                <a:gd name="T2" fmla="*/ 27432 w 27432"/>
                <a:gd name="T3" fmla="*/ 0 h 9144"/>
                <a:gd name="T4" fmla="*/ 27432 w 27432"/>
                <a:gd name="T5" fmla="*/ 9144 h 9144"/>
                <a:gd name="T6" fmla="*/ 0 w 27432"/>
                <a:gd name="T7" fmla="*/ 9144 h 9144"/>
                <a:gd name="T8" fmla="*/ 0 w 27432"/>
                <a:gd name="T9" fmla="*/ 0 h 9144"/>
                <a:gd name="T10" fmla="*/ 0 w 27432"/>
                <a:gd name="T11" fmla="*/ 0 h 9144"/>
                <a:gd name="T12" fmla="*/ 27432 w 2743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Shape 25882">
              <a:extLst>
                <a:ext uri="{FF2B5EF4-FFF2-40B4-BE49-F238E27FC236}">
                  <a16:creationId xmlns:a16="http://schemas.microsoft.com/office/drawing/2014/main" id="{702628C5-1699-42E1-930A-2F538DFEC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" y="960"/>
              <a:ext cx="275" cy="91"/>
            </a:xfrm>
            <a:custGeom>
              <a:avLst/>
              <a:gdLst>
                <a:gd name="T0" fmla="*/ 0 w 27432"/>
                <a:gd name="T1" fmla="*/ 0 h 9144"/>
                <a:gd name="T2" fmla="*/ 27432 w 27432"/>
                <a:gd name="T3" fmla="*/ 0 h 9144"/>
                <a:gd name="T4" fmla="*/ 27432 w 27432"/>
                <a:gd name="T5" fmla="*/ 9144 h 9144"/>
                <a:gd name="T6" fmla="*/ 0 w 27432"/>
                <a:gd name="T7" fmla="*/ 9144 h 9144"/>
                <a:gd name="T8" fmla="*/ 0 w 27432"/>
                <a:gd name="T9" fmla="*/ 0 h 9144"/>
                <a:gd name="T10" fmla="*/ 0 w 27432"/>
                <a:gd name="T11" fmla="*/ 0 h 9144"/>
                <a:gd name="T12" fmla="*/ 27432 w 2743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7432" h="9144">
                  <a:moveTo>
                    <a:pt x="0" y="0"/>
                  </a:moveTo>
                  <a:lnTo>
                    <a:pt x="27432" y="0"/>
                  </a:lnTo>
                  <a:lnTo>
                    <a:pt x="2743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Shape 25883">
              <a:extLst>
                <a:ext uri="{FF2B5EF4-FFF2-40B4-BE49-F238E27FC236}">
                  <a16:creationId xmlns:a16="http://schemas.microsoft.com/office/drawing/2014/main" id="{23B1A864-A343-483E-AB31-D5AB72F83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13243"/>
              <a:ext cx="23363" cy="92"/>
            </a:xfrm>
            <a:custGeom>
              <a:avLst/>
              <a:gdLst>
                <a:gd name="T0" fmla="*/ 0 w 2336292"/>
                <a:gd name="T1" fmla="*/ 0 h 9144"/>
                <a:gd name="T2" fmla="*/ 2336292 w 2336292"/>
                <a:gd name="T3" fmla="*/ 0 h 9144"/>
                <a:gd name="T4" fmla="*/ 2336292 w 2336292"/>
                <a:gd name="T5" fmla="*/ 9144 h 9144"/>
                <a:gd name="T6" fmla="*/ 0 w 2336292"/>
                <a:gd name="T7" fmla="*/ 9144 h 9144"/>
                <a:gd name="T8" fmla="*/ 0 w 2336292"/>
                <a:gd name="T9" fmla="*/ 0 h 9144"/>
                <a:gd name="T10" fmla="*/ 0 w 2336292"/>
                <a:gd name="T11" fmla="*/ 0 h 9144"/>
                <a:gd name="T12" fmla="*/ 2336292 w 2336292"/>
                <a:gd name="T13" fmla="*/ 9144 h 9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336292" h="9144">
                  <a:moveTo>
                    <a:pt x="0" y="0"/>
                  </a:moveTo>
                  <a:lnTo>
                    <a:pt x="2336292" y="0"/>
                  </a:lnTo>
                  <a:lnTo>
                    <a:pt x="2336292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Shape 25884">
              <a:extLst>
                <a:ext uri="{FF2B5EF4-FFF2-40B4-BE49-F238E27FC236}">
                  <a16:creationId xmlns:a16="http://schemas.microsoft.com/office/drawing/2014/main" id="{5F54ED5F-942A-4D3C-8D7B-CCEC4F6AE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6" y="13289"/>
              <a:ext cx="92" cy="274"/>
            </a:xfrm>
            <a:custGeom>
              <a:avLst/>
              <a:gdLst>
                <a:gd name="T0" fmla="*/ 0 w 9144"/>
                <a:gd name="T1" fmla="*/ 0 h 27432"/>
                <a:gd name="T2" fmla="*/ 9144 w 9144"/>
                <a:gd name="T3" fmla="*/ 0 h 27432"/>
                <a:gd name="T4" fmla="*/ 9144 w 9144"/>
                <a:gd name="T5" fmla="*/ 27432 h 27432"/>
                <a:gd name="T6" fmla="*/ 0 w 9144"/>
                <a:gd name="T7" fmla="*/ 27432 h 27432"/>
                <a:gd name="T8" fmla="*/ 0 w 9144"/>
                <a:gd name="T9" fmla="*/ 0 h 27432"/>
                <a:gd name="T10" fmla="*/ 0 w 9144"/>
                <a:gd name="T11" fmla="*/ 0 h 27432"/>
                <a:gd name="T12" fmla="*/ 9144 w 9144"/>
                <a:gd name="T13" fmla="*/ 27432 h 27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144" h="27432">
                  <a:moveTo>
                    <a:pt x="0" y="0"/>
                  </a:moveTo>
                  <a:lnTo>
                    <a:pt x="9144" y="0"/>
                  </a:lnTo>
                  <a:lnTo>
                    <a:pt x="9144" y="27432"/>
                  </a:lnTo>
                  <a:lnTo>
                    <a:pt x="0" y="27432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Shape 2168">
              <a:extLst>
                <a:ext uri="{FF2B5EF4-FFF2-40B4-BE49-F238E27FC236}">
                  <a16:creationId xmlns:a16="http://schemas.microsoft.com/office/drawing/2014/main" id="{B722282C-B18B-4582-B19A-A3FA2BAC8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9" y="13289"/>
              <a:ext cx="61" cy="274"/>
            </a:xfrm>
            <a:custGeom>
              <a:avLst/>
              <a:gdLst>
                <a:gd name="T0" fmla="*/ 0 w 6096"/>
                <a:gd name="T1" fmla="*/ 0 h 27432"/>
                <a:gd name="T2" fmla="*/ 6096 w 6096"/>
                <a:gd name="T3" fmla="*/ 0 h 27432"/>
                <a:gd name="T4" fmla="*/ 6096 w 6096"/>
                <a:gd name="T5" fmla="*/ 0 h 27432"/>
                <a:gd name="T6" fmla="*/ 6096 w 6096"/>
                <a:gd name="T7" fmla="*/ 27432 h 27432"/>
                <a:gd name="T8" fmla="*/ 0 w 6096"/>
                <a:gd name="T9" fmla="*/ 27432 h 27432"/>
                <a:gd name="T10" fmla="*/ 0 w 6096"/>
                <a:gd name="T11" fmla="*/ 0 h 27432"/>
                <a:gd name="T12" fmla="*/ 0 w 6096"/>
                <a:gd name="T13" fmla="*/ 0 h 27432"/>
                <a:gd name="T14" fmla="*/ 6096 w 6096"/>
                <a:gd name="T15" fmla="*/ 27432 h 27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6096" h="27432">
                  <a:moveTo>
                    <a:pt x="0" y="0"/>
                  </a:moveTo>
                  <a:lnTo>
                    <a:pt x="6096" y="0"/>
                  </a:lnTo>
                  <a:lnTo>
                    <a:pt x="6096" y="0"/>
                  </a:lnTo>
                  <a:lnTo>
                    <a:pt x="6096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Shape 25885">
              <a:extLst>
                <a:ext uri="{FF2B5EF4-FFF2-40B4-BE49-F238E27FC236}">
                  <a16:creationId xmlns:a16="http://schemas.microsoft.com/office/drawing/2014/main" id="{A26C4F55-3109-45AF-9C87-59A9D7EE7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2" y="13289"/>
              <a:ext cx="92" cy="274"/>
            </a:xfrm>
            <a:custGeom>
              <a:avLst/>
              <a:gdLst>
                <a:gd name="T0" fmla="*/ 0 w 9144"/>
                <a:gd name="T1" fmla="*/ 0 h 27432"/>
                <a:gd name="T2" fmla="*/ 9144 w 9144"/>
                <a:gd name="T3" fmla="*/ 0 h 27432"/>
                <a:gd name="T4" fmla="*/ 9144 w 9144"/>
                <a:gd name="T5" fmla="*/ 27432 h 27432"/>
                <a:gd name="T6" fmla="*/ 0 w 9144"/>
                <a:gd name="T7" fmla="*/ 27432 h 27432"/>
                <a:gd name="T8" fmla="*/ 0 w 9144"/>
                <a:gd name="T9" fmla="*/ 0 h 27432"/>
                <a:gd name="T10" fmla="*/ 0 w 9144"/>
                <a:gd name="T11" fmla="*/ 0 h 27432"/>
                <a:gd name="T12" fmla="*/ 9144 w 9144"/>
                <a:gd name="T13" fmla="*/ 27432 h 27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144" h="27432">
                  <a:moveTo>
                    <a:pt x="0" y="0"/>
                  </a:moveTo>
                  <a:lnTo>
                    <a:pt x="9144" y="0"/>
                  </a:lnTo>
                  <a:lnTo>
                    <a:pt x="9144" y="27432"/>
                  </a:lnTo>
                  <a:lnTo>
                    <a:pt x="0" y="27432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Shape 25886">
              <a:extLst>
                <a:ext uri="{FF2B5EF4-FFF2-40B4-BE49-F238E27FC236}">
                  <a16:creationId xmlns:a16="http://schemas.microsoft.com/office/drawing/2014/main" id="{E66A0C6C-30E4-4CC5-968E-F144651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" y="13289"/>
              <a:ext cx="92" cy="274"/>
            </a:xfrm>
            <a:custGeom>
              <a:avLst/>
              <a:gdLst>
                <a:gd name="T0" fmla="*/ 0 w 9144"/>
                <a:gd name="T1" fmla="*/ 0 h 27432"/>
                <a:gd name="T2" fmla="*/ 9144 w 9144"/>
                <a:gd name="T3" fmla="*/ 0 h 27432"/>
                <a:gd name="T4" fmla="*/ 9144 w 9144"/>
                <a:gd name="T5" fmla="*/ 27432 h 27432"/>
                <a:gd name="T6" fmla="*/ 0 w 9144"/>
                <a:gd name="T7" fmla="*/ 27432 h 27432"/>
                <a:gd name="T8" fmla="*/ 0 w 9144"/>
                <a:gd name="T9" fmla="*/ 0 h 27432"/>
                <a:gd name="T10" fmla="*/ 0 w 9144"/>
                <a:gd name="T11" fmla="*/ 0 h 27432"/>
                <a:gd name="T12" fmla="*/ 9144 w 9144"/>
                <a:gd name="T13" fmla="*/ 27432 h 27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9144" h="27432">
                  <a:moveTo>
                    <a:pt x="0" y="0"/>
                  </a:moveTo>
                  <a:lnTo>
                    <a:pt x="9144" y="0"/>
                  </a:lnTo>
                  <a:lnTo>
                    <a:pt x="9144" y="27432"/>
                  </a:lnTo>
                  <a:lnTo>
                    <a:pt x="0" y="27432"/>
                  </a:lnTo>
                  <a:lnTo>
                    <a:pt x="0" y="0"/>
                  </a:ln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Shape 2171">
              <a:extLst>
                <a:ext uri="{FF2B5EF4-FFF2-40B4-BE49-F238E27FC236}">
                  <a16:creationId xmlns:a16="http://schemas.microsoft.com/office/drawing/2014/main" id="{A3C21471-C0E1-419B-8BC4-64F3A7ADA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13289"/>
              <a:ext cx="61" cy="274"/>
            </a:xfrm>
            <a:custGeom>
              <a:avLst/>
              <a:gdLst>
                <a:gd name="T0" fmla="*/ 0 w 6096"/>
                <a:gd name="T1" fmla="*/ 0 h 27432"/>
                <a:gd name="T2" fmla="*/ 6096 w 6096"/>
                <a:gd name="T3" fmla="*/ 0 h 27432"/>
                <a:gd name="T4" fmla="*/ 6096 w 6096"/>
                <a:gd name="T5" fmla="*/ 0 h 27432"/>
                <a:gd name="T6" fmla="*/ 6096 w 6096"/>
                <a:gd name="T7" fmla="*/ 27432 h 27432"/>
                <a:gd name="T8" fmla="*/ 0 w 6096"/>
                <a:gd name="T9" fmla="*/ 27432 h 27432"/>
                <a:gd name="T10" fmla="*/ 0 w 6096"/>
                <a:gd name="T11" fmla="*/ 0 h 27432"/>
                <a:gd name="T12" fmla="*/ 0 w 6096"/>
                <a:gd name="T13" fmla="*/ 0 h 27432"/>
                <a:gd name="T14" fmla="*/ 6096 w 6096"/>
                <a:gd name="T15" fmla="*/ 27432 h 27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6096" h="27432">
                  <a:moveTo>
                    <a:pt x="0" y="0"/>
                  </a:moveTo>
                  <a:lnTo>
                    <a:pt x="6096" y="0"/>
                  </a:lnTo>
                  <a:lnTo>
                    <a:pt x="6096" y="0"/>
                  </a:lnTo>
                  <a:lnTo>
                    <a:pt x="6096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B348F0-4859-439C-9C8D-00AFE0A80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10833"/>
              <a:ext cx="1451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0.2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A9A693-9689-4983-A727-F5D10B850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8791"/>
              <a:ext cx="1451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0.4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21009ED-30F2-4618-BC60-8BC28BD05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6733"/>
              <a:ext cx="1451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0.6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2CFFBB-C61E-46CB-B4AE-BADB90F85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4690"/>
              <a:ext cx="1451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0.8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90E2C5-7A56-485E-9AB8-15EBE9449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" y="2632"/>
              <a:ext cx="909" cy="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744B7D-771B-4934-9442-ABC5FEA30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1" y="13563"/>
              <a:ext cx="5549" cy="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Accident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890117-B173-4A35-9FF9-A83DB9190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2" y="14621"/>
              <a:ext cx="4550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Detection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21CE8D-B907-4194-A288-0C4C6F329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0" y="13511"/>
              <a:ext cx="6152" cy="2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Accident Call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7D27EA4-DCDB-420F-967B-B46665516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" y="13511"/>
              <a:ext cx="5095" cy="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Alcohol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ECCF31-D2E2-4537-A1C2-1274C33CD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4664"/>
              <a:ext cx="4574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Detection</a:t>
              </a:r>
            </a:p>
          </p:txBody>
        </p:sp>
        <p:sp>
          <p:nvSpPr>
            <p:cNvPr id="44" name="Shape 25887">
              <a:extLst>
                <a:ext uri="{FF2B5EF4-FFF2-40B4-BE49-F238E27FC236}">
                  <a16:creationId xmlns:a16="http://schemas.microsoft.com/office/drawing/2014/main" id="{577CDAD5-6F8C-41ED-9EC3-01A2DE162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3" y="6736"/>
              <a:ext cx="473" cy="472"/>
            </a:xfrm>
            <a:custGeom>
              <a:avLst/>
              <a:gdLst>
                <a:gd name="T0" fmla="*/ 0 w 47244"/>
                <a:gd name="T1" fmla="*/ 0 h 47244"/>
                <a:gd name="T2" fmla="*/ 47244 w 47244"/>
                <a:gd name="T3" fmla="*/ 0 h 47244"/>
                <a:gd name="T4" fmla="*/ 47244 w 47244"/>
                <a:gd name="T5" fmla="*/ 47244 h 47244"/>
                <a:gd name="T6" fmla="*/ 0 w 47244"/>
                <a:gd name="T7" fmla="*/ 47244 h 47244"/>
                <a:gd name="T8" fmla="*/ 0 w 47244"/>
                <a:gd name="T9" fmla="*/ 0 h 47244"/>
                <a:gd name="T10" fmla="*/ 0 w 47244"/>
                <a:gd name="T11" fmla="*/ 0 h 47244"/>
                <a:gd name="T12" fmla="*/ 47244 w 47244"/>
                <a:gd name="T13" fmla="*/ 47244 h 47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47244" h="47244">
                  <a:moveTo>
                    <a:pt x="0" y="0"/>
                  </a:moveTo>
                  <a:lnTo>
                    <a:pt x="47244" y="0"/>
                  </a:lnTo>
                  <a:lnTo>
                    <a:pt x="47244" y="47244"/>
                  </a:lnTo>
                  <a:lnTo>
                    <a:pt x="0" y="47244"/>
                  </a:lnTo>
                  <a:lnTo>
                    <a:pt x="0" y="0"/>
                  </a:lnTo>
                </a:path>
              </a:pathLst>
            </a:custGeom>
            <a:solidFill>
              <a:srgbClr val="398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9D19586-7356-4545-A54A-D00FEA121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9" y="6581"/>
              <a:ext cx="4189" cy="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6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Accuracy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Shape 25888">
              <a:extLst>
                <a:ext uri="{FF2B5EF4-FFF2-40B4-BE49-F238E27FC236}">
                  <a16:creationId xmlns:a16="http://schemas.microsoft.com/office/drawing/2014/main" id="{500F516D-732E-40B9-98A5-4791F03AF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3" y="8290"/>
              <a:ext cx="473" cy="473"/>
            </a:xfrm>
            <a:custGeom>
              <a:avLst/>
              <a:gdLst>
                <a:gd name="T0" fmla="*/ 0 w 47244"/>
                <a:gd name="T1" fmla="*/ 0 h 47244"/>
                <a:gd name="T2" fmla="*/ 47244 w 47244"/>
                <a:gd name="T3" fmla="*/ 0 h 47244"/>
                <a:gd name="T4" fmla="*/ 47244 w 47244"/>
                <a:gd name="T5" fmla="*/ 47244 h 47244"/>
                <a:gd name="T6" fmla="*/ 0 w 47244"/>
                <a:gd name="T7" fmla="*/ 47244 h 47244"/>
                <a:gd name="T8" fmla="*/ 0 w 47244"/>
                <a:gd name="T9" fmla="*/ 0 h 47244"/>
                <a:gd name="T10" fmla="*/ 0 w 47244"/>
                <a:gd name="T11" fmla="*/ 0 h 47244"/>
                <a:gd name="T12" fmla="*/ 47244 w 47244"/>
                <a:gd name="T13" fmla="*/ 47244 h 47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47244" h="47244">
                  <a:moveTo>
                    <a:pt x="0" y="0"/>
                  </a:moveTo>
                  <a:lnTo>
                    <a:pt x="47244" y="0"/>
                  </a:lnTo>
                  <a:lnTo>
                    <a:pt x="47244" y="47244"/>
                  </a:lnTo>
                  <a:lnTo>
                    <a:pt x="0" y="47244"/>
                  </a:lnTo>
                  <a:lnTo>
                    <a:pt x="0" y="0"/>
                  </a:lnTo>
                </a:path>
              </a:pathLst>
            </a:custGeom>
            <a:solidFill>
              <a:srgbClr val="46A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47A5B6-3FF4-4185-94EF-D670069BB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9" y="8136"/>
              <a:ext cx="4226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6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Precision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Shape 2199">
              <a:extLst>
                <a:ext uri="{FF2B5EF4-FFF2-40B4-BE49-F238E27FC236}">
                  <a16:creationId xmlns:a16="http://schemas.microsoft.com/office/drawing/2014/main" id="{A2C909BE-4F04-4C09-B79E-EB5C7589D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5994" cy="18608"/>
            </a:xfrm>
            <a:custGeom>
              <a:avLst/>
              <a:gdLst>
                <a:gd name="T0" fmla="*/ 3048 w 1599438"/>
                <a:gd name="T1" fmla="*/ 0 h 1860804"/>
                <a:gd name="T2" fmla="*/ 1599438 w 1599438"/>
                <a:gd name="T3" fmla="*/ 0 h 1860804"/>
                <a:gd name="T4" fmla="*/ 1599438 w 1599438"/>
                <a:gd name="T5" fmla="*/ 6096 h 1860804"/>
                <a:gd name="T6" fmla="*/ 6096 w 1599438"/>
                <a:gd name="T7" fmla="*/ 6096 h 1860804"/>
                <a:gd name="T8" fmla="*/ 6096 w 1599438"/>
                <a:gd name="T9" fmla="*/ 1854708 h 1860804"/>
                <a:gd name="T10" fmla="*/ 1599438 w 1599438"/>
                <a:gd name="T11" fmla="*/ 1854708 h 1860804"/>
                <a:gd name="T12" fmla="*/ 1599438 w 1599438"/>
                <a:gd name="T13" fmla="*/ 1860804 h 1860804"/>
                <a:gd name="T14" fmla="*/ 3048 w 1599438"/>
                <a:gd name="T15" fmla="*/ 1860804 h 1860804"/>
                <a:gd name="T16" fmla="*/ 0 w 1599438"/>
                <a:gd name="T17" fmla="*/ 1857756 h 1860804"/>
                <a:gd name="T18" fmla="*/ 0 w 1599438"/>
                <a:gd name="T19" fmla="*/ 3048 h 1860804"/>
                <a:gd name="T20" fmla="*/ 3048 w 1599438"/>
                <a:gd name="T21" fmla="*/ 0 h 1860804"/>
                <a:gd name="T22" fmla="*/ 0 w 1599438"/>
                <a:gd name="T23" fmla="*/ 0 h 1860804"/>
                <a:gd name="T24" fmla="*/ 1599438 w 1599438"/>
                <a:gd name="T25" fmla="*/ 1860804 h 1860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1599438" h="1860804">
                  <a:moveTo>
                    <a:pt x="3048" y="0"/>
                  </a:moveTo>
                  <a:lnTo>
                    <a:pt x="1599438" y="0"/>
                  </a:lnTo>
                  <a:lnTo>
                    <a:pt x="1599438" y="6096"/>
                  </a:lnTo>
                  <a:lnTo>
                    <a:pt x="6096" y="6096"/>
                  </a:lnTo>
                  <a:lnTo>
                    <a:pt x="6096" y="1854708"/>
                  </a:lnTo>
                  <a:lnTo>
                    <a:pt x="1599438" y="1854708"/>
                  </a:lnTo>
                  <a:lnTo>
                    <a:pt x="1599438" y="1860804"/>
                  </a:lnTo>
                  <a:lnTo>
                    <a:pt x="3048" y="1860804"/>
                  </a:lnTo>
                  <a:lnTo>
                    <a:pt x="0" y="1857756"/>
                  </a:lnTo>
                  <a:lnTo>
                    <a:pt x="0" y="304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9" name="Shape 2200">
              <a:extLst>
                <a:ext uri="{FF2B5EF4-FFF2-40B4-BE49-F238E27FC236}">
                  <a16:creationId xmlns:a16="http://schemas.microsoft.com/office/drawing/2014/main" id="{3875AA47-1C4A-4B8F-9806-8854553BA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4" y="0"/>
              <a:ext cx="15994" cy="18608"/>
            </a:xfrm>
            <a:custGeom>
              <a:avLst/>
              <a:gdLst>
                <a:gd name="T0" fmla="*/ 0 w 1599438"/>
                <a:gd name="T1" fmla="*/ 0 h 1860804"/>
                <a:gd name="T2" fmla="*/ 1596390 w 1599438"/>
                <a:gd name="T3" fmla="*/ 0 h 1860804"/>
                <a:gd name="T4" fmla="*/ 1599438 w 1599438"/>
                <a:gd name="T5" fmla="*/ 3048 h 1860804"/>
                <a:gd name="T6" fmla="*/ 1599438 w 1599438"/>
                <a:gd name="T7" fmla="*/ 1857756 h 1860804"/>
                <a:gd name="T8" fmla="*/ 1596390 w 1599438"/>
                <a:gd name="T9" fmla="*/ 1860804 h 1860804"/>
                <a:gd name="T10" fmla="*/ 0 w 1599438"/>
                <a:gd name="T11" fmla="*/ 1860804 h 1860804"/>
                <a:gd name="T12" fmla="*/ 0 w 1599438"/>
                <a:gd name="T13" fmla="*/ 1854708 h 1860804"/>
                <a:gd name="T14" fmla="*/ 1593342 w 1599438"/>
                <a:gd name="T15" fmla="*/ 1854708 h 1860804"/>
                <a:gd name="T16" fmla="*/ 1593342 w 1599438"/>
                <a:gd name="T17" fmla="*/ 6096 h 1860804"/>
                <a:gd name="T18" fmla="*/ 0 w 1599438"/>
                <a:gd name="T19" fmla="*/ 6096 h 1860804"/>
                <a:gd name="T20" fmla="*/ 0 w 1599438"/>
                <a:gd name="T21" fmla="*/ 0 h 1860804"/>
                <a:gd name="T22" fmla="*/ 0 w 1599438"/>
                <a:gd name="T23" fmla="*/ 0 h 1860804"/>
                <a:gd name="T24" fmla="*/ 1599438 w 1599438"/>
                <a:gd name="T25" fmla="*/ 1860804 h 1860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1599438" h="1860804">
                  <a:moveTo>
                    <a:pt x="0" y="0"/>
                  </a:moveTo>
                  <a:lnTo>
                    <a:pt x="1596390" y="0"/>
                  </a:lnTo>
                  <a:lnTo>
                    <a:pt x="1599438" y="3048"/>
                  </a:lnTo>
                  <a:lnTo>
                    <a:pt x="1599438" y="1857756"/>
                  </a:lnTo>
                  <a:lnTo>
                    <a:pt x="1596390" y="1860804"/>
                  </a:lnTo>
                  <a:lnTo>
                    <a:pt x="0" y="1860804"/>
                  </a:lnTo>
                  <a:lnTo>
                    <a:pt x="0" y="1854708"/>
                  </a:lnTo>
                  <a:lnTo>
                    <a:pt x="1593342" y="1854708"/>
                  </a:lnTo>
                  <a:lnTo>
                    <a:pt x="1593342" y="6096"/>
                  </a:lnTo>
                  <a:lnTo>
                    <a:pt x="0" y="6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497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1BB95-346E-4F43-B05C-0376B0252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273" y="1378917"/>
            <a:ext cx="4067174" cy="45669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goal of this paper ”Alcohol detection using smart helmet system” is to design and implement a smart helmet system for detecting alcohol consumption by drivers.[1]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</a:rPr>
              <a:t>Used to continuously monitor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alcohol level in the wearer's breath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onsists of a microcontroller, a breath alcohol sensor, and a wireless communication module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 a hardware and software framework for to facilitate communication between the device and the central server</a:t>
            </a:r>
            <a:endParaRPr lang="en-US" sz="1600" dirty="0">
              <a:latin typeface="Times New Roman" panose="02020603050405020304" pitchFamily="18" charset="0"/>
            </a:endParaRPr>
          </a:p>
          <a:p>
            <a:pPr lvl="1"/>
            <a:endParaRPr lang="en-US" sz="16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209D2-9395-4063-BB47-DB435A47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9" y="1771719"/>
            <a:ext cx="7399013" cy="3781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2AAD97-BF9B-4EAC-8B16-4585F6590BCE}"/>
              </a:ext>
            </a:extLst>
          </p:cNvPr>
          <p:cNvSpPr txBox="1">
            <a:spLocks/>
          </p:cNvSpPr>
          <p:nvPr/>
        </p:nvSpPr>
        <p:spPr>
          <a:xfrm>
            <a:off x="403273" y="360153"/>
            <a:ext cx="9144000" cy="703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en-IN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en-IN" b="1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647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8C01-6B26-47B8-807A-5EEB6457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(cont’d)</a:t>
            </a:r>
            <a:br>
              <a:rPr lang="en-IN" sz="4000" dirty="0"/>
            </a:br>
            <a:r>
              <a:rPr lang="en-IN" sz="4000" dirty="0">
                <a:solidFill>
                  <a:schemeClr val="tx1"/>
                </a:solidFill>
                <a:latin typeface="+mn-lt"/>
              </a:rPr>
              <a:t> </a:t>
            </a:r>
            <a:endParaRPr lang="en-US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576C5C-3A7D-4AB7-BAD2-C8FBFC87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2052918"/>
            <a:ext cx="5219700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goal of this thesis paper “An IOT Based Smart System for Accident Prevention and Detection” is to design and develop a system that improves safety for motorcycle riders.[2]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tilizes various sensors, including vibration sensors, an RFID reader, a GPS module, a GSM module, ultrasonic sensors, an accelerometer, and an alcohol sensor, as well as vehicle-to-vehicle communication and a mobile edge computing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Aims to prevent accidents by detecting dangerous conditions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3BBBF8-1DD9-4828-A679-1C166BBD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196770"/>
            <a:ext cx="3219449" cy="594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6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320</TotalTime>
  <Words>1671</Words>
  <Application>Microsoft Office PowerPoint</Application>
  <PresentationFormat>Widescreen</PresentationFormat>
  <Paragraphs>260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Helvetica Neue</vt:lpstr>
      <vt:lpstr>Symbol</vt:lpstr>
      <vt:lpstr>Times New Roman</vt:lpstr>
      <vt:lpstr>Wingdings</vt:lpstr>
      <vt:lpstr>Wingdings 3</vt:lpstr>
      <vt:lpstr>Ion</vt:lpstr>
      <vt:lpstr>An IoT based Smart Helmet System Measuring Blood Alcohol Concentration(BAC) for Accident Detection and Notification</vt:lpstr>
      <vt:lpstr>Contents</vt:lpstr>
      <vt:lpstr>Introduction</vt:lpstr>
      <vt:lpstr>Problem Statement</vt:lpstr>
      <vt:lpstr>Research Objective</vt:lpstr>
      <vt:lpstr>Contribution of the Study  </vt:lpstr>
      <vt:lpstr>Related Work </vt:lpstr>
      <vt:lpstr>PowerPoint Presentation</vt:lpstr>
      <vt:lpstr>Related Work (cont’d)  </vt:lpstr>
      <vt:lpstr>Related Work (cont’d)  </vt:lpstr>
      <vt:lpstr>Related Work (cont’d)  </vt:lpstr>
      <vt:lpstr>Proposed Method &amp; Components   </vt:lpstr>
      <vt:lpstr>Proposed Method &amp; Components   </vt:lpstr>
      <vt:lpstr>Proposed Method &amp; Components   </vt:lpstr>
      <vt:lpstr>Proposed Method &amp; Components (cont’d)  </vt:lpstr>
      <vt:lpstr>Proposed Method &amp; Components (cont’d)  </vt:lpstr>
      <vt:lpstr>Proposed Method &amp; Components (cont’d)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Discussions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IoT based Smart Helmet System Measuring Blood Alcohol Concentration(BAC) for Accident Detection and Notification</dc:title>
  <dc:creator>ABDUR RAHAMAN TUTUL</dc:creator>
  <cp:lastModifiedBy>ABDUR RAHAMAN TUTUL</cp:lastModifiedBy>
  <cp:revision>71</cp:revision>
  <dcterms:created xsi:type="dcterms:W3CDTF">2023-01-25T08:23:38Z</dcterms:created>
  <dcterms:modified xsi:type="dcterms:W3CDTF">2023-01-25T17:42:35Z</dcterms:modified>
</cp:coreProperties>
</file>